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12.xml" ContentType="application/vnd.openxmlformats-officedocument.them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media/image3.png" ContentType="image/png"/>
  <Override PartName="/ppt/media/image8.png" ContentType="image/png"/>
  <Override PartName="/ppt/media/image1.jpeg" ContentType="image/jpeg"/>
  <Override PartName="/ppt/media/image2.png" ContentType="image/png"/>
  <Override PartName="/ppt/media/image4.svg" ContentType="image/svg"/>
  <Override PartName="/ppt/media/image7.png" ContentType="image/png"/>
  <Override PartName="/ppt/media/image6.svg" ContentType="image/svg"/>
  <Override PartName="/ppt/media/image5.png" ContentType="image/png"/>
  <Override PartName="/ppt/media/image9.png" ContentType="image/png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3716000" cy="17146588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Fai clic per spostare la diapositiva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delle note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&lt;intestazione&gt;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&lt;data/ora&gt;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4D56EAB0-7D53-4C3E-9D66-DF7128067B1B}" type="slidenum"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&lt;numero&gt;</a:t>
            </a:fld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sldImg"/>
          </p:nvPr>
        </p:nvSpPr>
        <p:spPr>
          <a:xfrm>
            <a:off x="2193840" y="1143000"/>
            <a:ext cx="2469960" cy="3085920"/>
          </a:xfrm>
          <a:prstGeom prst="rect">
            <a:avLst/>
          </a:prstGeom>
          <a:ln w="0">
            <a:noFill/>
          </a:ln>
        </p:spPr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4454C34-B0AC-4F1E-A4CE-5FC59E9625ED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a titolo">
    <p:bg>
      <p:bgPr>
        <a:blipFill rotWithShape="0">
          <a:blip r:embed="rId2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028880" y="2806200"/>
            <a:ext cx="11658240" cy="596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1371600">
              <a:lnSpc>
                <a:spcPct val="90000"/>
              </a:lnSpc>
              <a:buNone/>
            </a:pPr>
            <a:r>
              <a:rPr b="0" lang="it-IT" sz="90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Fare clic per modificare lo stile del titolo dello schema</a:t>
            </a:r>
            <a:endParaRPr b="0" lang="en-US" sz="9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94284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&lt;data/ora&gt;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543560" y="15892200"/>
            <a:ext cx="462888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968688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05D5CD7-19BC-45FC-A8C2-D29D59D00945}" type="slidenum"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&lt;numero&gt;</a:t>
            </a:fld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to con didascalia">
    <p:bg>
      <p:bgPr>
        <a:blipFill rotWithShape="0">
          <a:blip r:embed="rId2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944640" y="1143000"/>
            <a:ext cx="4423320" cy="4000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1371600">
              <a:lnSpc>
                <a:spcPct val="90000"/>
              </a:lnSpc>
              <a:buNone/>
            </a:pPr>
            <a:r>
              <a:rPr b="0" lang="it-IT" sz="48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Fare clic per modificare lo stile del titolo dello schema</a:t>
            </a:r>
            <a:endParaRPr b="0" lang="en-US" sz="4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830920" y="2468880"/>
            <a:ext cx="6943320" cy="12184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13716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4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4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10288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4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Secondo livello</a:t>
            </a:r>
            <a:endParaRPr b="0" lang="en-US" sz="4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7146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Terzo livello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24004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Quarto livello</a:t>
            </a:r>
            <a:endParaRPr b="0" lang="en-US" sz="3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30862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livello</a:t>
            </a:r>
            <a:endParaRPr b="0" lang="en-US" sz="3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944640" y="5144040"/>
            <a:ext cx="4423320" cy="952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1371600">
              <a:lnSpc>
                <a:spcPct val="90000"/>
              </a:lnSpc>
              <a:spcBef>
                <a:spcPts val="1500"/>
              </a:spcBef>
              <a:buNone/>
              <a:tabLst>
                <a:tab algn="l" pos="0"/>
              </a:tabLst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dt" idx="28"/>
          </p:nvPr>
        </p:nvSpPr>
        <p:spPr>
          <a:xfrm>
            <a:off x="94284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&lt;data/ora&gt;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 idx="29"/>
          </p:nvPr>
        </p:nvSpPr>
        <p:spPr>
          <a:xfrm>
            <a:off x="4543560" y="15892200"/>
            <a:ext cx="462888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 idx="30"/>
          </p:nvPr>
        </p:nvSpPr>
        <p:spPr>
          <a:xfrm>
            <a:off x="968688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5C78FA4-B7EA-479D-B9E4-8483E79F15A2}" type="slidenum"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&lt;numero&gt;</a:t>
            </a:fld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magine con didascalia">
    <p:bg>
      <p:bgPr>
        <a:blipFill rotWithShape="0">
          <a:blip r:embed="rId2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944640" y="1143000"/>
            <a:ext cx="4423320" cy="4000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1371600">
              <a:lnSpc>
                <a:spcPct val="90000"/>
              </a:lnSpc>
              <a:buNone/>
            </a:pPr>
            <a:r>
              <a:rPr b="0" lang="it-IT" sz="48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Fare clic per modificare lo stile del titolo dello schema</a:t>
            </a:r>
            <a:endParaRPr b="0" lang="en-US" sz="4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830920" y="2468880"/>
            <a:ext cx="6943320" cy="1218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4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sull'icona per inserire un'immagine</a:t>
            </a:r>
            <a:endParaRPr b="0" lang="en-US" sz="4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944640" y="5144040"/>
            <a:ext cx="4423320" cy="952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1371600">
              <a:lnSpc>
                <a:spcPct val="90000"/>
              </a:lnSpc>
              <a:spcBef>
                <a:spcPts val="1500"/>
              </a:spcBef>
              <a:buNone/>
              <a:tabLst>
                <a:tab algn="l" pos="0"/>
              </a:tabLst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31"/>
          </p:nvPr>
        </p:nvSpPr>
        <p:spPr>
          <a:xfrm>
            <a:off x="94284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&lt;data/ora&gt;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32"/>
          </p:nvPr>
        </p:nvSpPr>
        <p:spPr>
          <a:xfrm>
            <a:off x="4543560" y="15892200"/>
            <a:ext cx="462888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3"/>
          </p:nvPr>
        </p:nvSpPr>
        <p:spPr>
          <a:xfrm>
            <a:off x="968688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9F3B96F-94A3-4925-89DA-5A8EF4F11F5A}" type="slidenum"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&lt;numero&gt;</a:t>
            </a:fld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olo e testo verticale">
    <p:bg>
      <p:bgPr>
        <a:blipFill rotWithShape="0">
          <a:blip r:embed="rId2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42840" y="912960"/>
            <a:ext cx="11829600" cy="3313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1371600">
              <a:lnSpc>
                <a:spcPct val="90000"/>
              </a:lnSpc>
              <a:buNone/>
            </a:pPr>
            <a:r>
              <a:rPr b="0" lang="it-IT" sz="66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Fare clic per modificare lo stile del titolo dello schema</a:t>
            </a:r>
            <a:endParaRPr b="0" lang="en-US" sz="6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942840" y="4564440"/>
            <a:ext cx="11829600" cy="1087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13716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4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4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10288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Secondo livello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7146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Terzo livello</a:t>
            </a:r>
            <a:endParaRPr b="0" lang="en-US" sz="3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24004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Quarto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30862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94284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&lt;data/ora&gt;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4543560" y="15892200"/>
            <a:ext cx="462888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968688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FB1C0E6-91C4-440A-9B4F-49125F2A4C84}" type="slidenum"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&lt;numero&gt;</a:t>
            </a:fld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1_Titolo e testo verticale">
    <p:bg>
      <p:bgPr>
        <a:blipFill rotWithShape="0">
          <a:blip r:embed="rId2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815400" y="912960"/>
            <a:ext cx="2957040" cy="14530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1371600">
              <a:lnSpc>
                <a:spcPct val="90000"/>
              </a:lnSpc>
              <a:buNone/>
            </a:pPr>
            <a:r>
              <a:rPr b="0" lang="it-IT" sz="66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Fare clic per modificare lo stile del titolo dello schema</a:t>
            </a:r>
            <a:endParaRPr b="0" lang="en-US" sz="6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942840" y="912960"/>
            <a:ext cx="8700840" cy="14530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13716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4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4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10288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Secondo livello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7146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Terzo livello</a:t>
            </a:r>
            <a:endParaRPr b="0" lang="en-US" sz="3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24004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Quarto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30862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94284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&lt;data/ora&gt;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4543560" y="15892200"/>
            <a:ext cx="462888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968688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36D57C4-1DB8-4210-BDEE-0E27EF82368C}" type="slidenum"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&lt;numero&gt;</a:t>
            </a:fld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olo e contenuto">
    <p:bg>
      <p:bgPr>
        <a:blipFill rotWithShape="0">
          <a:blip r:embed="rId2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42840" y="912960"/>
            <a:ext cx="11829600" cy="3313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1371600">
              <a:lnSpc>
                <a:spcPct val="90000"/>
              </a:lnSpc>
              <a:buNone/>
            </a:pPr>
            <a:r>
              <a:rPr b="0" lang="it-IT" sz="66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Fare clic per modificare lo stile del titolo dello schema</a:t>
            </a:r>
            <a:endParaRPr b="0" lang="en-US" sz="6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942840" y="4564440"/>
            <a:ext cx="11829600" cy="1087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13716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4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4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10288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Secondo livello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7146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Terzo livello</a:t>
            </a:r>
            <a:endParaRPr b="0" lang="en-US" sz="3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24004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Quarto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30862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94284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&lt;data/ora&gt;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4543560" y="15892200"/>
            <a:ext cx="462888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968688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9346764-15F0-48CD-922B-2DCE1008BEAE}" type="slidenum"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&lt;numero&gt;</a:t>
            </a:fld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ntestazione sezione">
    <p:bg>
      <p:bgPr>
        <a:blipFill rotWithShape="0">
          <a:blip r:embed="rId2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36000" y="4274640"/>
            <a:ext cx="11829600" cy="7132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1371600">
              <a:lnSpc>
                <a:spcPct val="90000"/>
              </a:lnSpc>
              <a:buNone/>
            </a:pPr>
            <a:r>
              <a:rPr b="0" lang="it-IT" sz="90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Fare clic per modificare lo stile del titolo dello schema</a:t>
            </a:r>
            <a:endParaRPr b="0" lang="en-US" sz="9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936000" y="11474640"/>
            <a:ext cx="11829600" cy="3750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1371600">
              <a:lnSpc>
                <a:spcPct val="90000"/>
              </a:lnSpc>
              <a:spcBef>
                <a:spcPts val="1500"/>
              </a:spcBef>
              <a:buNone/>
              <a:tabLst>
                <a:tab algn="l" pos="0"/>
              </a:tabLst>
            </a:pPr>
            <a:r>
              <a:rPr b="0" lang="it-IT" sz="36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94284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&lt;data/ora&gt;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4543560" y="15892200"/>
            <a:ext cx="462888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968688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E68196C-2DAE-49C7-A1BD-4D7C6E911B3D}" type="slidenum"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&lt;numero&gt;</a:t>
            </a:fld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ue contenuti">
    <p:bg>
      <p:bgPr>
        <a:blipFill rotWithShape="0">
          <a:blip r:embed="rId2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42840" y="912960"/>
            <a:ext cx="11829600" cy="3313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1371600">
              <a:lnSpc>
                <a:spcPct val="90000"/>
              </a:lnSpc>
              <a:buNone/>
            </a:pPr>
            <a:r>
              <a:rPr b="0" lang="it-IT" sz="66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Fare clic per modificare lo stile del titolo dello schema</a:t>
            </a:r>
            <a:endParaRPr b="0" lang="en-US" sz="6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42840" y="4564440"/>
            <a:ext cx="5829120" cy="1087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13716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4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4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10288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Secondo livello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7146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Terzo livello</a:t>
            </a:r>
            <a:endParaRPr b="0" lang="en-US" sz="3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24004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Quarto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30862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943680" y="4564440"/>
            <a:ext cx="5829120" cy="1087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13716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4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4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10288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Secondo livello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7146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Terzo livello</a:t>
            </a:r>
            <a:endParaRPr b="0" lang="en-US" sz="3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24004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Quarto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30862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dt" idx="16"/>
          </p:nvPr>
        </p:nvSpPr>
        <p:spPr>
          <a:xfrm>
            <a:off x="94284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&lt;data/ora&gt;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17"/>
          </p:nvPr>
        </p:nvSpPr>
        <p:spPr>
          <a:xfrm>
            <a:off x="4543560" y="15892200"/>
            <a:ext cx="462888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sldNum" idx="18"/>
          </p:nvPr>
        </p:nvSpPr>
        <p:spPr>
          <a:xfrm>
            <a:off x="968688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25ED8EE-3341-4EB8-8084-1D2079FDD0CE}" type="slidenum"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&lt;numero&gt;</a:t>
            </a:fld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fronto">
    <p:bg>
      <p:bgPr>
        <a:blipFill rotWithShape="0">
          <a:blip r:embed="rId2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944640" y="912960"/>
            <a:ext cx="11829600" cy="3313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1371600">
              <a:lnSpc>
                <a:spcPct val="90000"/>
              </a:lnSpc>
              <a:buNone/>
            </a:pPr>
            <a:r>
              <a:rPr b="0" lang="it-IT" sz="66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Fare clic per modificare lo stile del titolo dello schema</a:t>
            </a:r>
            <a:endParaRPr b="0" lang="en-US" sz="6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944640" y="4203360"/>
            <a:ext cx="5802120" cy="205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1371600">
              <a:lnSpc>
                <a:spcPct val="90000"/>
              </a:lnSpc>
              <a:spcBef>
                <a:spcPts val="1500"/>
              </a:spcBef>
              <a:buNone/>
              <a:tabLst>
                <a:tab algn="l" pos="0"/>
              </a:tabLst>
            </a:pPr>
            <a:r>
              <a:rPr b="1" lang="it-IT" sz="3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944640" y="6263280"/>
            <a:ext cx="5802120" cy="9212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13716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4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4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10288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Secondo livello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7146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Terzo livello</a:t>
            </a:r>
            <a:endParaRPr b="0" lang="en-US" sz="3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24004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Quarto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30862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943680" y="4203360"/>
            <a:ext cx="5830560" cy="205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1371600">
              <a:lnSpc>
                <a:spcPct val="90000"/>
              </a:lnSpc>
              <a:spcBef>
                <a:spcPts val="1500"/>
              </a:spcBef>
              <a:buNone/>
              <a:tabLst>
                <a:tab algn="l" pos="0"/>
              </a:tabLst>
            </a:pPr>
            <a:r>
              <a:rPr b="1" lang="it-IT" sz="3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943680" y="6263280"/>
            <a:ext cx="5830560" cy="9212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13716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4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Fare clic per modificare gli stili del testo dello schema</a:t>
            </a:r>
            <a:endParaRPr b="0" lang="en-US" sz="4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10288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Secondo livello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7146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3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Terzo livello</a:t>
            </a:r>
            <a:endParaRPr b="0" lang="en-US" sz="3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24004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Quarto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3086280" indent="-343080" defTabSz="1371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7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livello</a:t>
            </a:r>
            <a:endParaRPr b="0" lang="en-US" sz="27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dt" idx="19"/>
          </p:nvPr>
        </p:nvSpPr>
        <p:spPr>
          <a:xfrm>
            <a:off x="94284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&lt;data/ora&gt;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ftr" idx="20"/>
          </p:nvPr>
        </p:nvSpPr>
        <p:spPr>
          <a:xfrm>
            <a:off x="4543560" y="15892200"/>
            <a:ext cx="462888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8"/>
          <p:cNvSpPr>
            <a:spLocks noGrp="1"/>
          </p:cNvSpPr>
          <p:nvPr>
            <p:ph type="sldNum" idx="21"/>
          </p:nvPr>
        </p:nvSpPr>
        <p:spPr>
          <a:xfrm>
            <a:off x="968688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AA2CA6B-06E8-4963-A042-CF7CA88A68F7}" type="slidenum"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&lt;numero&gt;</a:t>
            </a:fld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lo titolo">
    <p:bg>
      <p:bgPr>
        <a:blipFill rotWithShape="0">
          <a:blip r:embed="rId2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942840" y="912960"/>
            <a:ext cx="11829600" cy="3313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1371600">
              <a:lnSpc>
                <a:spcPct val="90000"/>
              </a:lnSpc>
              <a:buNone/>
            </a:pPr>
            <a:r>
              <a:rPr b="0" lang="it-IT" sz="66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Fare clic per modificare lo stile del titolo dello schema</a:t>
            </a:r>
            <a:endParaRPr b="0" lang="en-US" sz="6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dt" idx="22"/>
          </p:nvPr>
        </p:nvSpPr>
        <p:spPr>
          <a:xfrm>
            <a:off x="94284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&lt;data/ora&gt;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23"/>
          </p:nvPr>
        </p:nvSpPr>
        <p:spPr>
          <a:xfrm>
            <a:off x="4543560" y="15892200"/>
            <a:ext cx="462888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24"/>
          </p:nvPr>
        </p:nvSpPr>
        <p:spPr>
          <a:xfrm>
            <a:off x="968688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B1CCCC6-1AA7-4ABE-9BC0-8DBD136A7548}" type="slidenum"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&lt;numero&gt;</a:t>
            </a:fld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uota">
    <p:bg>
      <p:bgPr>
        <a:blipFill rotWithShape="0">
          <a:blip r:embed="rId2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94284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&lt;data/ora&gt;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4543560" y="15892200"/>
            <a:ext cx="462888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9686880" y="15892200"/>
            <a:ext cx="308592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B1FB6FB-3D47-4A5A-B2F9-AA86B644D389}" type="slidenum">
              <a:rPr b="0" lang="it-IT" sz="18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&lt;numero&gt;</a:t>
            </a:fld>
            <a:endParaRPr b="0" lang="it-IT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5.png"/><Relationship Id="rId5" Type="http://schemas.openxmlformats.org/officeDocument/2006/relationships/image" Target="../media/image6.sv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sellaDiTesto 6"/>
          <p:cNvSpPr/>
          <p:nvPr/>
        </p:nvSpPr>
        <p:spPr>
          <a:xfrm>
            <a:off x="11639880" y="21379320"/>
            <a:ext cx="774720" cy="1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endParaRPr b="0" lang="it-IT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pic>
        <p:nvPicPr>
          <p:cNvPr id="66" name="Immagine 4" descr=""/>
          <p:cNvPicPr/>
          <p:nvPr/>
        </p:nvPicPr>
        <p:blipFill>
          <a:blip r:embed="rId1"/>
          <a:stretch/>
        </p:blipFill>
        <p:spPr>
          <a:xfrm>
            <a:off x="5411880" y="544680"/>
            <a:ext cx="2892240" cy="18903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7" name="Gruppo 21"/>
          <p:cNvGrpSpPr/>
          <p:nvPr/>
        </p:nvGrpSpPr>
        <p:grpSpPr>
          <a:xfrm>
            <a:off x="1248120" y="12206520"/>
            <a:ext cx="5850000" cy="1415520"/>
            <a:chOff x="1248120" y="12206520"/>
            <a:chExt cx="5850000" cy="1415520"/>
          </a:xfrm>
        </p:grpSpPr>
        <p:sp>
          <p:nvSpPr>
            <p:cNvPr id="68" name="CasellaDiTesto 14"/>
            <p:cNvSpPr/>
            <p:nvPr/>
          </p:nvSpPr>
          <p:spPr>
            <a:xfrm>
              <a:off x="2236320" y="12206520"/>
              <a:ext cx="4861800" cy="1415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457200">
                <a:lnSpc>
                  <a:spcPct val="100000"/>
                </a:lnSpc>
              </a:pPr>
              <a:r>
                <a:rPr b="1" lang="it-IT" sz="3000" strike="noStrike" u="none">
                  <a:solidFill>
                    <a:srgbClr val="0b437f"/>
                  </a:solidFill>
                  <a:effectLst/>
                  <a:uFillTx/>
                  <a:latin typeface="Aptos"/>
                </a:rPr>
                <a:t>MUSE</a:t>
              </a:r>
              <a:br>
                <a:rPr sz="3000"/>
              </a:br>
              <a:r>
                <a:rPr b="0" i="1" lang="it-IT" sz="2800" strike="noStrike" u="none">
                  <a:solidFill>
                    <a:srgbClr val="0b437f"/>
                  </a:solidFill>
                  <a:effectLst/>
                  <a:uFillTx/>
                  <a:latin typeface="Aptos"/>
                </a:rPr>
                <a:t>Corso del Lavoro e della Scienza 3 - Trento</a:t>
              </a:r>
              <a:endPara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69" name="Elemento grafico 18" descr=""/>
            <p:cNvPicPr/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/>
          </p:blipFill>
          <p:spPr>
            <a:xfrm>
              <a:off x="1248120" y="12300840"/>
              <a:ext cx="670320" cy="84636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70" name="Gruppo 24"/>
          <p:cNvGrpSpPr/>
          <p:nvPr/>
        </p:nvGrpSpPr>
        <p:grpSpPr>
          <a:xfrm>
            <a:off x="1248120" y="10520280"/>
            <a:ext cx="3431160" cy="1015200"/>
            <a:chOff x="1248120" y="10520280"/>
            <a:chExt cx="3431160" cy="1015200"/>
          </a:xfrm>
        </p:grpSpPr>
        <p:sp>
          <p:nvSpPr>
            <p:cNvPr id="71" name="CasellaDiTesto 5"/>
            <p:cNvSpPr/>
            <p:nvPr/>
          </p:nvSpPr>
          <p:spPr>
            <a:xfrm>
              <a:off x="1757880" y="10520280"/>
              <a:ext cx="2921400" cy="1015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 defTabSz="457200">
                <a:lnSpc>
                  <a:spcPct val="100000"/>
                </a:lnSpc>
              </a:pPr>
              <a:r>
                <a:rPr b="1" lang="it-IT" sz="3000" strike="noStrike" u="none">
                  <a:solidFill>
                    <a:srgbClr val="0b437f"/>
                  </a:solidFill>
                  <a:effectLst/>
                  <a:uFillTx/>
                  <a:latin typeface="Aptos"/>
                </a:rPr>
                <a:t>19/03/2026 </a:t>
              </a:r>
              <a:br>
                <a:rPr sz="3000"/>
              </a:br>
              <a:r>
                <a:rPr b="0" lang="it-IT" sz="3000" strike="noStrike" u="none">
                  <a:solidFill>
                    <a:srgbClr val="0b437f"/>
                  </a:solidFill>
                  <a:effectLst/>
                  <a:uFillTx/>
                  <a:latin typeface="Aptos"/>
                </a:rPr>
                <a:t>ALLE</a:t>
              </a:r>
              <a:r>
                <a:rPr b="1" lang="it-IT" sz="3000" strike="noStrike" u="none">
                  <a:solidFill>
                    <a:srgbClr val="0b437f"/>
                  </a:solidFill>
                  <a:effectLst/>
                  <a:uFillTx/>
                  <a:latin typeface="Aptos"/>
                </a:rPr>
                <a:t> 17.30</a:t>
              </a:r>
              <a:endParaRPr b="0" lang="it-IT" sz="3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72" name="Elemento grafico 23" descr=""/>
            <p:cNvPicPr/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/>
          </p:blipFill>
          <p:spPr>
            <a:xfrm>
              <a:off x="1248120" y="10584360"/>
              <a:ext cx="737280" cy="73728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73" name="Picture 142" descr=""/>
          <p:cNvPicPr/>
          <p:nvPr/>
        </p:nvPicPr>
        <p:blipFill>
          <a:blip r:embed="rId6"/>
          <a:stretch/>
        </p:blipFill>
        <p:spPr>
          <a:xfrm>
            <a:off x="7314840" y="16200720"/>
            <a:ext cx="2900880" cy="512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CasellaDiTesto 1072"/>
          <p:cNvSpPr/>
          <p:nvPr/>
        </p:nvSpPr>
        <p:spPr>
          <a:xfrm>
            <a:off x="5119200" y="15385320"/>
            <a:ext cx="3550320" cy="47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it-IT" sz="2500" strike="noStrike" u="none">
                <a:solidFill>
                  <a:srgbClr val="0b437f"/>
                </a:solidFill>
                <a:effectLst/>
                <a:uFillTx/>
                <a:latin typeface="Aptos"/>
              </a:rPr>
              <a:t>In collaborazione con </a:t>
            </a:r>
            <a:endParaRPr b="0" lang="it-IT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CasellaDiTesto 1073"/>
          <p:cNvSpPr/>
          <p:nvPr/>
        </p:nvSpPr>
        <p:spPr>
          <a:xfrm>
            <a:off x="1248120" y="4084200"/>
            <a:ext cx="11457000" cy="63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endParaRPr b="1" i="1" lang="it-IT" sz="3500" strike="noStrike" u="none">
              <a:solidFill>
                <a:srgbClr val="f27c2f"/>
              </a:solidFill>
              <a:effectLst/>
              <a:uFillTx/>
              <a:latin typeface="Aptos"/>
            </a:endParaRPr>
          </a:p>
        </p:txBody>
      </p:sp>
      <p:sp>
        <p:nvSpPr>
          <p:cNvPr id="76" name="CasellaDiTesto 1074"/>
          <p:cNvSpPr/>
          <p:nvPr/>
        </p:nvSpPr>
        <p:spPr>
          <a:xfrm>
            <a:off x="1248120" y="2940840"/>
            <a:ext cx="11457000" cy="216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it-IT" sz="5000" strike="noStrike" u="none">
                <a:solidFill>
                  <a:srgbClr val="0b437f"/>
                </a:solidFill>
                <a:effectLst/>
                <a:uFillTx/>
                <a:latin typeface="Aptos"/>
              </a:rPr>
              <a:t>Equità e trasparenza retributiva: </a:t>
            </a:r>
            <a:endParaRPr b="0" lang="it-IT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lang="it-IT" sz="5000" strike="noStrike" u="none">
                <a:solidFill>
                  <a:srgbClr val="0b437f"/>
                </a:solidFill>
                <a:effectLst/>
                <a:uFillTx/>
                <a:latin typeface="Aptos"/>
              </a:rPr>
              <a:t>dalla Direttiva UE all’Attuazione in Italia</a:t>
            </a:r>
            <a:endParaRPr b="0" lang="it-IT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it-IT" sz="3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CasellaDiTesto 8"/>
          <p:cNvSpPr/>
          <p:nvPr/>
        </p:nvSpPr>
        <p:spPr>
          <a:xfrm>
            <a:off x="1248120" y="7333200"/>
            <a:ext cx="7976880" cy="236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it-IT" sz="2800" strike="noStrike" u="none">
                <a:solidFill>
                  <a:srgbClr val="0b437f"/>
                </a:solidFill>
                <a:effectLst/>
                <a:uFillTx/>
                <a:latin typeface="Aptos"/>
              </a:rPr>
              <a:t>Con la partecipazione di: 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it-IT" sz="2400" strike="noStrike" u="none">
                <a:solidFill>
                  <a:srgbClr val="0b437f"/>
                </a:solidFill>
                <a:effectLst/>
                <a:uFillTx/>
                <a:latin typeface="Aptos"/>
              </a:rPr>
              <a:t>Avv. Franco Toffoletto </a:t>
            </a:r>
            <a:r>
              <a:rPr b="0" lang="it-IT" sz="2400" strike="noStrike" u="none">
                <a:solidFill>
                  <a:srgbClr val="0b437f"/>
                </a:solidFill>
                <a:effectLst/>
                <a:uFillTx/>
                <a:latin typeface="Aptos"/>
              </a:rPr>
              <a:t>- </a:t>
            </a:r>
            <a:r>
              <a:rPr b="0" i="1" lang="it-IT" sz="2400" strike="noStrike" u="none">
                <a:solidFill>
                  <a:srgbClr val="0b437f"/>
                </a:solidFill>
                <a:effectLst/>
                <a:uFillTx/>
                <a:latin typeface="Aptos"/>
              </a:rPr>
              <a:t>Managing Partner Studio Toffoletto De Luca Tamajo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it-IT" sz="2400" strike="noStrike" u="none">
                <a:solidFill>
                  <a:srgbClr val="0b437f"/>
                </a:solidFill>
                <a:effectLst/>
                <a:uFillTx/>
                <a:latin typeface="Aptos"/>
              </a:rPr>
              <a:t>Avv. Ornella Patanè </a:t>
            </a:r>
            <a:r>
              <a:rPr b="0" lang="it-IT" sz="2400" strike="noStrike" u="none">
                <a:solidFill>
                  <a:srgbClr val="0b437f"/>
                </a:solidFill>
                <a:effectLst/>
                <a:uFillTx/>
                <a:latin typeface="Aptos"/>
              </a:rPr>
              <a:t>- </a:t>
            </a:r>
            <a:r>
              <a:rPr b="0" i="1" lang="it-IT" sz="2400" strike="noStrike" u="none">
                <a:solidFill>
                  <a:srgbClr val="0b437f"/>
                </a:solidFill>
                <a:effectLst/>
                <a:uFillTx/>
                <a:latin typeface="Aptos"/>
              </a:rPr>
              <a:t>Partner Studio Toffoletto De Luca Tamajo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8" name="Immagine 12" descr="Immagine che contiene Carattere, Elementi grafici, grafica, testo&#10;&#10;Il contenuto generato dall'IA potrebbe non essere corretto."/>
          <p:cNvPicPr/>
          <p:nvPr/>
        </p:nvPicPr>
        <p:blipFill>
          <a:blip r:embed="rId7"/>
          <a:stretch/>
        </p:blipFill>
        <p:spPr>
          <a:xfrm>
            <a:off x="2781720" y="16200720"/>
            <a:ext cx="3638160" cy="60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CasellaDiTesto 13"/>
          <p:cNvSpPr/>
          <p:nvPr/>
        </p:nvSpPr>
        <p:spPr>
          <a:xfrm>
            <a:off x="1967040" y="4787640"/>
            <a:ext cx="10069920" cy="18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it-IT" sz="2800" strike="noStrike" u="none">
                <a:solidFill>
                  <a:srgbClr val="f27c2f"/>
                </a:solidFill>
                <a:effectLst/>
                <a:uFillTx/>
                <a:latin typeface="Aptos"/>
              </a:rPr>
              <a:t>Un approfondimento sulla Direttiva UE in materia di trasparenza retributiva e sul suo recepimento in Italia, con focus sui principali obblighi per le aziende e sui relativi impatti operativi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0" name="Immagine 2" descr=""/>
          <p:cNvPicPr/>
          <p:nvPr/>
        </p:nvPicPr>
        <p:blipFill>
          <a:blip r:embed="rId8"/>
          <a:stretch/>
        </p:blipFill>
        <p:spPr>
          <a:xfrm>
            <a:off x="7814160" y="10136880"/>
            <a:ext cx="5205600" cy="3514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Application>LibreOffice/25.8.3.2$Windows_X86_64 LibreOffice_project/8ca8d55c161d602844f5428fa4b58097424e324e</Application>
  <AppVersion>15.0000</AppVersion>
  <Words>88</Words>
  <Paragraphs>10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2025-03-25T10:39:48Z</dcterms:created>
  <dc:creator>Dalila Cecchini</dc:creator>
  <dc:description/>
  <dc:language>it-IT</dc:language>
  <cp:lastModifiedBy>emanuele marchi</cp:lastModifiedBy>
  <dcterms:modified xsi:type="dcterms:W3CDTF">2026-02-25T10:09:45Z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Custom</vt:lpwstr>
  </property>
  <property fmtid="{D5CDD505-2E9C-101B-9397-08002B2CF9AE}" pid="4" name="Slides">
    <vt:i4>1</vt:i4>
  </property>
</Properties>
</file>