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586" r:id="rId3"/>
    <p:sldId id="585" r:id="rId4"/>
    <p:sldId id="580" r:id="rId5"/>
    <p:sldId id="584" r:id="rId6"/>
    <p:sldId id="588" r:id="rId7"/>
    <p:sldId id="574" r:id="rId8"/>
    <p:sldId id="563" r:id="rId9"/>
    <p:sldId id="576" r:id="rId10"/>
    <p:sldId id="568" r:id="rId11"/>
    <p:sldId id="577" r:id="rId12"/>
    <p:sldId id="583" r:id="rId13"/>
  </p:sldIdLst>
  <p:sldSz cx="9906000" cy="6858000" type="A4"/>
  <p:notesSz cx="6797675" cy="9926638"/>
  <p:defaultTextStyle>
    <a:defPPr>
      <a:defRPr lang="it-IT"/>
    </a:defPPr>
    <a:lvl1pPr algn="ctr" rtl="0" eaLnBrk="0" fontAlgn="base" hangingPunct="0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6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F6"/>
    <a:srgbClr val="3E628A"/>
    <a:srgbClr val="808080"/>
    <a:srgbClr val="233449"/>
    <a:srgbClr val="C30C3E"/>
    <a:srgbClr val="FFFFCC"/>
    <a:srgbClr val="00FFFF"/>
    <a:srgbClr val="66FF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447" autoAdjust="0"/>
  </p:normalViewPr>
  <p:slideViewPr>
    <p:cSldViewPr>
      <p:cViewPr varScale="1">
        <p:scale>
          <a:sx n="82" d="100"/>
          <a:sy n="82" d="100"/>
        </p:scale>
        <p:origin x="1214" y="96"/>
      </p:cViewPr>
      <p:guideLst>
        <p:guide orient="horz" pos="2115"/>
        <p:guide pos="3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"/>
    </p:cViewPr>
  </p:sorterViewPr>
  <p:notesViewPr>
    <p:cSldViewPr>
      <p:cViewPr varScale="1">
        <p:scale>
          <a:sx n="52" d="100"/>
          <a:sy n="52" d="100"/>
        </p:scale>
        <p:origin x="2688" y="9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D3E0A-9E48-6443-A598-D5EC3A3822E2}" type="doc">
      <dgm:prSet loTypeId="urn:microsoft.com/office/officeart/2008/layout/RadialCluster" loCatId="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A273D879-841D-B944-9AF6-4965333196DA}">
      <dgm:prSet phldrT="[Testo]"/>
      <dgm:spPr/>
      <dgm:t>
        <a:bodyPr/>
        <a:lstStyle/>
        <a:p>
          <a:r>
            <a:rPr lang="it-IT" dirty="0"/>
            <a:t>Aziende-ETS- Volontari</a:t>
          </a:r>
        </a:p>
      </dgm:t>
    </dgm:pt>
    <dgm:pt modelId="{76AB7DC0-523D-014E-96DA-DCE76F8A08B7}" type="parTrans" cxnId="{8624C2FB-CCE7-D348-B0FF-984145D4D8B1}">
      <dgm:prSet/>
      <dgm:spPr/>
      <dgm:t>
        <a:bodyPr/>
        <a:lstStyle/>
        <a:p>
          <a:endParaRPr lang="it-IT"/>
        </a:p>
      </dgm:t>
    </dgm:pt>
    <dgm:pt modelId="{8C9BBE2D-7276-9C45-8873-1D1A35759113}" type="sibTrans" cxnId="{8624C2FB-CCE7-D348-B0FF-984145D4D8B1}">
      <dgm:prSet/>
      <dgm:spPr/>
      <dgm:t>
        <a:bodyPr/>
        <a:lstStyle/>
        <a:p>
          <a:endParaRPr lang="it-IT"/>
        </a:p>
      </dgm:t>
    </dgm:pt>
    <dgm:pt modelId="{B896810E-1124-CE40-935F-FAEC3E58CF13}">
      <dgm:prSet phldrT="[Testo]"/>
      <dgm:spPr/>
      <dgm:t>
        <a:bodyPr/>
        <a:lstStyle/>
        <a:p>
          <a:r>
            <a:rPr lang="it-IT" dirty="0" err="1"/>
            <a:t>MNoP</a:t>
          </a:r>
          <a:endParaRPr lang="it-IT" dirty="0"/>
        </a:p>
      </dgm:t>
    </dgm:pt>
    <dgm:pt modelId="{8FE8CB67-95E8-8B42-B481-2B567029F92F}" type="parTrans" cxnId="{176895B0-A14C-D34E-82AF-F46AB96FD3C4}">
      <dgm:prSet/>
      <dgm:spPr/>
      <dgm:t>
        <a:bodyPr/>
        <a:lstStyle/>
        <a:p>
          <a:endParaRPr lang="it-IT"/>
        </a:p>
      </dgm:t>
    </dgm:pt>
    <dgm:pt modelId="{7BFF54F6-2ED7-B04F-8A2D-D80DFE9E0585}" type="sibTrans" cxnId="{176895B0-A14C-D34E-82AF-F46AB96FD3C4}">
      <dgm:prSet/>
      <dgm:spPr/>
      <dgm:t>
        <a:bodyPr/>
        <a:lstStyle/>
        <a:p>
          <a:endParaRPr lang="it-IT"/>
        </a:p>
      </dgm:t>
    </dgm:pt>
    <dgm:pt modelId="{3A25B93F-DD47-8A4D-B4A3-A0553890690B}">
      <dgm:prSet phldrT="[Testo]"/>
      <dgm:spPr/>
      <dgm:t>
        <a:bodyPr/>
        <a:lstStyle/>
        <a:p>
          <a:r>
            <a:rPr lang="it-IT" dirty="0"/>
            <a:t>CSV</a:t>
          </a:r>
        </a:p>
      </dgm:t>
    </dgm:pt>
    <dgm:pt modelId="{EE828F8D-BCCD-434F-9CDE-0EB1D12B73A6}" type="parTrans" cxnId="{A61BD5F7-0A86-2744-98AE-FDB27BE45001}">
      <dgm:prSet/>
      <dgm:spPr/>
      <dgm:t>
        <a:bodyPr/>
        <a:lstStyle/>
        <a:p>
          <a:endParaRPr lang="it-IT"/>
        </a:p>
      </dgm:t>
    </dgm:pt>
    <dgm:pt modelId="{FFC8479A-CD10-3040-A7E8-6BA3310CEDB3}" type="sibTrans" cxnId="{A61BD5F7-0A86-2744-98AE-FDB27BE45001}">
      <dgm:prSet/>
      <dgm:spPr/>
      <dgm:t>
        <a:bodyPr/>
        <a:lstStyle/>
        <a:p>
          <a:endParaRPr lang="it-IT"/>
        </a:p>
      </dgm:t>
    </dgm:pt>
    <dgm:pt modelId="{ADB68D29-F5EE-4148-A091-4EDCF2878415}">
      <dgm:prSet phldrT="[Testo]" custT="1"/>
      <dgm:spPr/>
      <dgm:t>
        <a:bodyPr/>
        <a:lstStyle/>
        <a:p>
          <a:r>
            <a:rPr lang="it-IT" sz="1400" b="1" dirty="0"/>
            <a:t>FEDERMANAGER</a:t>
          </a:r>
        </a:p>
      </dgm:t>
    </dgm:pt>
    <dgm:pt modelId="{A4352388-812A-AB41-B4CB-B164F6234CFA}" type="parTrans" cxnId="{DB4D01D6-D6B7-E643-A941-EDFB268E2B6F}">
      <dgm:prSet/>
      <dgm:spPr/>
      <dgm:t>
        <a:bodyPr/>
        <a:lstStyle/>
        <a:p>
          <a:endParaRPr lang="it-IT"/>
        </a:p>
      </dgm:t>
    </dgm:pt>
    <dgm:pt modelId="{39412828-BA19-4249-A760-1D9A6B806A25}" type="sibTrans" cxnId="{DB4D01D6-D6B7-E643-A941-EDFB268E2B6F}">
      <dgm:prSet/>
      <dgm:spPr/>
      <dgm:t>
        <a:bodyPr/>
        <a:lstStyle/>
        <a:p>
          <a:endParaRPr lang="it-IT"/>
        </a:p>
      </dgm:t>
    </dgm:pt>
    <dgm:pt modelId="{B72154EF-5C63-714F-8421-FC6251EC134F}" type="pres">
      <dgm:prSet presAssocID="{926D3E0A-9E48-6443-A598-D5EC3A3822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53AF371-7DE1-4643-8991-455FCFAF56D8}" type="pres">
      <dgm:prSet presAssocID="{A273D879-841D-B944-9AF6-4965333196DA}" presName="singleCycle" presStyleCnt="0"/>
      <dgm:spPr/>
    </dgm:pt>
    <dgm:pt modelId="{378CDB24-7B36-A244-8AC2-034D3A1D4FAD}" type="pres">
      <dgm:prSet presAssocID="{A273D879-841D-B944-9AF6-4965333196DA}" presName="singleCenter" presStyleLbl="node1" presStyleIdx="0" presStyleCnt="4" custLinFactNeighborX="-15323" custLinFactNeighborY="-5772">
        <dgm:presLayoutVars>
          <dgm:chMax val="7"/>
          <dgm:chPref val="7"/>
        </dgm:presLayoutVars>
      </dgm:prSet>
      <dgm:spPr/>
    </dgm:pt>
    <dgm:pt modelId="{BF4B13C4-DF0D-FB46-810E-FEE191239858}" type="pres">
      <dgm:prSet presAssocID="{8FE8CB67-95E8-8B42-B481-2B567029F92F}" presName="Name56" presStyleLbl="parChTrans1D2" presStyleIdx="0" presStyleCnt="3"/>
      <dgm:spPr/>
    </dgm:pt>
    <dgm:pt modelId="{86E2C9FB-9FBB-ED4F-86C6-58278A27ABB5}" type="pres">
      <dgm:prSet presAssocID="{B896810E-1124-CE40-935F-FAEC3E58CF13}" presName="text0" presStyleLbl="node1" presStyleIdx="1" presStyleCnt="4" custScaleX="203494" custScaleY="70156" custRadScaleRad="101897" custRadScaleInc="-28687">
        <dgm:presLayoutVars>
          <dgm:bulletEnabled val="1"/>
        </dgm:presLayoutVars>
      </dgm:prSet>
      <dgm:spPr/>
    </dgm:pt>
    <dgm:pt modelId="{DD141EE7-BED9-9B4D-9CDD-101E6F0A9DDB}" type="pres">
      <dgm:prSet presAssocID="{EE828F8D-BCCD-434F-9CDE-0EB1D12B73A6}" presName="Name56" presStyleLbl="parChTrans1D2" presStyleIdx="1" presStyleCnt="3"/>
      <dgm:spPr/>
    </dgm:pt>
    <dgm:pt modelId="{36D87B9E-DCF7-4141-83B2-5DCBB46FBD8E}" type="pres">
      <dgm:prSet presAssocID="{3A25B93F-DD47-8A4D-B4A3-A0553890690B}" presName="text0" presStyleLbl="node1" presStyleIdx="2" presStyleCnt="4" custRadScaleRad="70742" custRadScaleInc="-69658">
        <dgm:presLayoutVars>
          <dgm:bulletEnabled val="1"/>
        </dgm:presLayoutVars>
      </dgm:prSet>
      <dgm:spPr/>
    </dgm:pt>
    <dgm:pt modelId="{46DD2C35-21B1-BE46-86C4-CA2A7E00B478}" type="pres">
      <dgm:prSet presAssocID="{A4352388-812A-AB41-B4CB-B164F6234CFA}" presName="Name56" presStyleLbl="parChTrans1D2" presStyleIdx="2" presStyleCnt="3"/>
      <dgm:spPr/>
    </dgm:pt>
    <dgm:pt modelId="{8E385133-07F9-B543-8508-E9A7A4EBD5FB}" type="pres">
      <dgm:prSet presAssocID="{ADB68D29-F5EE-4148-A091-4EDCF2878415}" presName="text0" presStyleLbl="node1" presStyleIdx="3" presStyleCnt="4" custScaleX="284324" custScaleY="68568" custRadScaleRad="157567" custRadScaleInc="57073">
        <dgm:presLayoutVars>
          <dgm:bulletEnabled val="1"/>
        </dgm:presLayoutVars>
      </dgm:prSet>
      <dgm:spPr/>
    </dgm:pt>
  </dgm:ptLst>
  <dgm:cxnLst>
    <dgm:cxn modelId="{9E645E15-773D-3A47-84C3-4B6DE08625B1}" type="presOf" srcId="{ADB68D29-F5EE-4148-A091-4EDCF2878415}" destId="{8E385133-07F9-B543-8508-E9A7A4EBD5FB}" srcOrd="0" destOrd="0" presId="urn:microsoft.com/office/officeart/2008/layout/RadialCluster"/>
    <dgm:cxn modelId="{C3DDF026-708E-9846-B95B-8DA4EB9AA3DD}" type="presOf" srcId="{B896810E-1124-CE40-935F-FAEC3E58CF13}" destId="{86E2C9FB-9FBB-ED4F-86C6-58278A27ABB5}" srcOrd="0" destOrd="0" presId="urn:microsoft.com/office/officeart/2008/layout/RadialCluster"/>
    <dgm:cxn modelId="{A4810E35-9BCF-7443-A696-1E191662685F}" type="presOf" srcId="{3A25B93F-DD47-8A4D-B4A3-A0553890690B}" destId="{36D87B9E-DCF7-4141-83B2-5DCBB46FBD8E}" srcOrd="0" destOrd="0" presId="urn:microsoft.com/office/officeart/2008/layout/RadialCluster"/>
    <dgm:cxn modelId="{D6AEB474-DCE5-394E-A606-3E02C2B24CE6}" type="presOf" srcId="{926D3E0A-9E48-6443-A598-D5EC3A3822E2}" destId="{B72154EF-5C63-714F-8421-FC6251EC134F}" srcOrd="0" destOrd="0" presId="urn:microsoft.com/office/officeart/2008/layout/RadialCluster"/>
    <dgm:cxn modelId="{0D51DD7D-21CB-FB4E-ABFE-A8DDD13BC9AB}" type="presOf" srcId="{8FE8CB67-95E8-8B42-B481-2B567029F92F}" destId="{BF4B13C4-DF0D-FB46-810E-FEE191239858}" srcOrd="0" destOrd="0" presId="urn:microsoft.com/office/officeart/2008/layout/RadialCluster"/>
    <dgm:cxn modelId="{176895B0-A14C-D34E-82AF-F46AB96FD3C4}" srcId="{A273D879-841D-B944-9AF6-4965333196DA}" destId="{B896810E-1124-CE40-935F-FAEC3E58CF13}" srcOrd="0" destOrd="0" parTransId="{8FE8CB67-95E8-8B42-B481-2B567029F92F}" sibTransId="{7BFF54F6-2ED7-B04F-8A2D-D80DFE9E0585}"/>
    <dgm:cxn modelId="{3B7B74B9-A0E8-5C4F-AF3B-7E753BBDDAB8}" type="presOf" srcId="{A4352388-812A-AB41-B4CB-B164F6234CFA}" destId="{46DD2C35-21B1-BE46-86C4-CA2A7E00B478}" srcOrd="0" destOrd="0" presId="urn:microsoft.com/office/officeart/2008/layout/RadialCluster"/>
    <dgm:cxn modelId="{F56D3ACB-5FE4-4B4B-97F0-4BDC4E142BB2}" type="presOf" srcId="{A273D879-841D-B944-9AF6-4965333196DA}" destId="{378CDB24-7B36-A244-8AC2-034D3A1D4FAD}" srcOrd="0" destOrd="0" presId="urn:microsoft.com/office/officeart/2008/layout/RadialCluster"/>
    <dgm:cxn modelId="{C8BE18CC-D2FF-6345-8608-3DDF1CA7CC30}" type="presOf" srcId="{EE828F8D-BCCD-434F-9CDE-0EB1D12B73A6}" destId="{DD141EE7-BED9-9B4D-9CDD-101E6F0A9DDB}" srcOrd="0" destOrd="0" presId="urn:microsoft.com/office/officeart/2008/layout/RadialCluster"/>
    <dgm:cxn modelId="{DB4D01D6-D6B7-E643-A941-EDFB268E2B6F}" srcId="{A273D879-841D-B944-9AF6-4965333196DA}" destId="{ADB68D29-F5EE-4148-A091-4EDCF2878415}" srcOrd="2" destOrd="0" parTransId="{A4352388-812A-AB41-B4CB-B164F6234CFA}" sibTransId="{39412828-BA19-4249-A760-1D9A6B806A25}"/>
    <dgm:cxn modelId="{A61BD5F7-0A86-2744-98AE-FDB27BE45001}" srcId="{A273D879-841D-B944-9AF6-4965333196DA}" destId="{3A25B93F-DD47-8A4D-B4A3-A0553890690B}" srcOrd="1" destOrd="0" parTransId="{EE828F8D-BCCD-434F-9CDE-0EB1D12B73A6}" sibTransId="{FFC8479A-CD10-3040-A7E8-6BA3310CEDB3}"/>
    <dgm:cxn modelId="{8624C2FB-CCE7-D348-B0FF-984145D4D8B1}" srcId="{926D3E0A-9E48-6443-A598-D5EC3A3822E2}" destId="{A273D879-841D-B944-9AF6-4965333196DA}" srcOrd="0" destOrd="0" parTransId="{76AB7DC0-523D-014E-96DA-DCE76F8A08B7}" sibTransId="{8C9BBE2D-7276-9C45-8873-1D1A35759113}"/>
    <dgm:cxn modelId="{B91DE8FB-A954-D441-A7EA-811779A19A85}" type="presParOf" srcId="{B72154EF-5C63-714F-8421-FC6251EC134F}" destId="{D53AF371-7DE1-4643-8991-455FCFAF56D8}" srcOrd="0" destOrd="0" presId="urn:microsoft.com/office/officeart/2008/layout/RadialCluster"/>
    <dgm:cxn modelId="{61FE5AEF-C95D-2044-9DAF-A361722F9CF0}" type="presParOf" srcId="{D53AF371-7DE1-4643-8991-455FCFAF56D8}" destId="{378CDB24-7B36-A244-8AC2-034D3A1D4FAD}" srcOrd="0" destOrd="0" presId="urn:microsoft.com/office/officeart/2008/layout/RadialCluster"/>
    <dgm:cxn modelId="{39177CC1-D8D4-C44E-94D9-4C5400C99358}" type="presParOf" srcId="{D53AF371-7DE1-4643-8991-455FCFAF56D8}" destId="{BF4B13C4-DF0D-FB46-810E-FEE191239858}" srcOrd="1" destOrd="0" presId="urn:microsoft.com/office/officeart/2008/layout/RadialCluster"/>
    <dgm:cxn modelId="{6D6ABC55-2B16-5846-A516-12E38BC3F306}" type="presParOf" srcId="{D53AF371-7DE1-4643-8991-455FCFAF56D8}" destId="{86E2C9FB-9FBB-ED4F-86C6-58278A27ABB5}" srcOrd="2" destOrd="0" presId="urn:microsoft.com/office/officeart/2008/layout/RadialCluster"/>
    <dgm:cxn modelId="{ED0532B5-1919-454B-B163-986757641E99}" type="presParOf" srcId="{D53AF371-7DE1-4643-8991-455FCFAF56D8}" destId="{DD141EE7-BED9-9B4D-9CDD-101E6F0A9DDB}" srcOrd="3" destOrd="0" presId="urn:microsoft.com/office/officeart/2008/layout/RadialCluster"/>
    <dgm:cxn modelId="{AF106DDD-D215-E346-8B9A-65AB3FF4566F}" type="presParOf" srcId="{D53AF371-7DE1-4643-8991-455FCFAF56D8}" destId="{36D87B9E-DCF7-4141-83B2-5DCBB46FBD8E}" srcOrd="4" destOrd="0" presId="urn:microsoft.com/office/officeart/2008/layout/RadialCluster"/>
    <dgm:cxn modelId="{E348F157-2543-DB4E-94D4-35B0BFD63593}" type="presParOf" srcId="{D53AF371-7DE1-4643-8991-455FCFAF56D8}" destId="{46DD2C35-21B1-BE46-86C4-CA2A7E00B478}" srcOrd="5" destOrd="0" presId="urn:microsoft.com/office/officeart/2008/layout/RadialCluster"/>
    <dgm:cxn modelId="{59F26776-DB42-4847-B625-3C47DCAA50CE}" type="presParOf" srcId="{D53AF371-7DE1-4643-8991-455FCFAF56D8}" destId="{8E385133-07F9-B543-8508-E9A7A4EBD5FB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CDB24-7B36-A244-8AC2-034D3A1D4FAD}">
      <dsp:nvSpPr>
        <dsp:cNvPr id="0" name=""/>
        <dsp:cNvSpPr/>
      </dsp:nvSpPr>
      <dsp:spPr>
        <a:xfrm>
          <a:off x="2498964" y="1506277"/>
          <a:ext cx="1138167" cy="11381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Aziende-ETS- Volontari</a:t>
          </a:r>
        </a:p>
      </dsp:txBody>
      <dsp:txXfrm>
        <a:off x="2554525" y="1561838"/>
        <a:ext cx="1027045" cy="1027045"/>
      </dsp:txXfrm>
    </dsp:sp>
    <dsp:sp modelId="{BF4B13C4-DF0D-FB46-810E-FEE191239858}">
      <dsp:nvSpPr>
        <dsp:cNvPr id="0" name=""/>
        <dsp:cNvSpPr/>
      </dsp:nvSpPr>
      <dsp:spPr>
        <a:xfrm rot="16219776">
          <a:off x="2741393" y="1174445"/>
          <a:ext cx="6636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367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2C9FB-9FBB-ED4F-86C6-58278A27ABB5}">
      <dsp:nvSpPr>
        <dsp:cNvPr id="0" name=""/>
        <dsp:cNvSpPr/>
      </dsp:nvSpPr>
      <dsp:spPr>
        <a:xfrm>
          <a:off x="2300784" y="307623"/>
          <a:ext cx="1551788" cy="5349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 err="1"/>
            <a:t>MNoP</a:t>
          </a:r>
          <a:endParaRPr lang="it-IT" sz="2600" kern="1200" dirty="0"/>
        </a:p>
      </dsp:txBody>
      <dsp:txXfrm>
        <a:off x="2326900" y="333739"/>
        <a:ext cx="1499556" cy="482757"/>
      </dsp:txXfrm>
    </dsp:sp>
    <dsp:sp modelId="{DD141EE7-BED9-9B4D-9CDD-101E6F0A9DDB}">
      <dsp:nvSpPr>
        <dsp:cNvPr id="0" name=""/>
        <dsp:cNvSpPr/>
      </dsp:nvSpPr>
      <dsp:spPr>
        <a:xfrm rot="21499672">
          <a:off x="3636961" y="2047121"/>
          <a:ext cx="796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686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87B9E-DCF7-4141-83B2-5DCBB46FBD8E}">
      <dsp:nvSpPr>
        <dsp:cNvPr id="0" name=""/>
        <dsp:cNvSpPr/>
      </dsp:nvSpPr>
      <dsp:spPr>
        <a:xfrm>
          <a:off x="4433660" y="1643078"/>
          <a:ext cx="762571" cy="7625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CSV</a:t>
          </a:r>
        </a:p>
      </dsp:txBody>
      <dsp:txXfrm>
        <a:off x="4470886" y="1680304"/>
        <a:ext cx="688119" cy="688119"/>
      </dsp:txXfrm>
    </dsp:sp>
    <dsp:sp modelId="{46DD2C35-21B1-BE46-86C4-CA2A7E00B478}">
      <dsp:nvSpPr>
        <dsp:cNvPr id="0" name=""/>
        <dsp:cNvSpPr/>
      </dsp:nvSpPr>
      <dsp:spPr>
        <a:xfrm rot="10803516">
          <a:off x="2168174" y="2074609"/>
          <a:ext cx="330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78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85133-07F9-B543-8508-E9A7A4EBD5FB}">
      <dsp:nvSpPr>
        <dsp:cNvPr id="0" name=""/>
        <dsp:cNvSpPr/>
      </dsp:nvSpPr>
      <dsp:spPr>
        <a:xfrm>
          <a:off x="0" y="1811891"/>
          <a:ext cx="2168174" cy="522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FEDERMANAGER</a:t>
          </a:r>
        </a:p>
      </dsp:txBody>
      <dsp:txXfrm>
        <a:off x="25525" y="1837416"/>
        <a:ext cx="2117124" cy="47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FF7BDED-F2AE-4749-8E67-C1779C236B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8" tIns="45793" rIns="91588" bIns="45793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BE456A7-D801-4FE7-BB0C-21E7287405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32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8" tIns="45793" rIns="91588" bIns="4579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B2A3D64-8D44-4BA5-93EE-71B097FCE4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32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8" tIns="45793" rIns="91588" bIns="45793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B1A3AC1-E1DF-45B4-AE31-360B931454A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2450"/>
            <a:ext cx="29432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8" tIns="45793" rIns="91588" bIns="4579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panose="02020603050405020304" pitchFamily="18" charset="0"/>
              </a:defRPr>
            </a:lvl1pPr>
          </a:lstStyle>
          <a:p>
            <a:fld id="{3D6CB0A1-B69F-4D3D-8421-226E54D297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A628C786-E228-47DD-B93A-9DEB1E552A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43475" y="3200400"/>
            <a:ext cx="3427413" cy="82391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 dello schema</a:t>
            </a:r>
          </a:p>
        </p:txBody>
      </p:sp>
      <p:sp>
        <p:nvSpPr>
          <p:cNvPr id="288772" name="Rectangle 4">
            <a:extLst>
              <a:ext uri="{FF2B5EF4-FFF2-40B4-BE49-F238E27FC236}">
                <a16:creationId xmlns:a16="http://schemas.microsoft.com/office/drawing/2014/main" id="{2C8BA41D-4021-491B-B302-B78298DA9A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53000" y="4892675"/>
            <a:ext cx="3429000" cy="365125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288773" name="Rectangle 5">
            <a:extLst>
              <a:ext uri="{FF2B5EF4-FFF2-40B4-BE49-F238E27FC236}">
                <a16:creationId xmlns:a16="http://schemas.microsoft.com/office/drawing/2014/main" id="{ACDC9934-DD21-42B2-A271-A211B0AEE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1963"/>
            <a:ext cx="807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br>
              <a:rPr lang="en-US" altLang="it-IT" sz="1800"/>
            </a:br>
            <a:endParaRPr lang="en-US" altLang="it-IT" sz="1800"/>
          </a:p>
        </p:txBody>
      </p:sp>
      <p:sp>
        <p:nvSpPr>
          <p:cNvPr id="288775" name="Line 7">
            <a:extLst>
              <a:ext uri="{FF2B5EF4-FFF2-40B4-BE49-F238E27FC236}">
                <a16:creationId xmlns:a16="http://schemas.microsoft.com/office/drawing/2014/main" id="{517A0D1F-6537-4495-A850-74E67BAE4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16688"/>
            <a:ext cx="9336088" cy="0"/>
          </a:xfrm>
          <a:prstGeom prst="line">
            <a:avLst/>
          </a:prstGeom>
          <a:noFill/>
          <a:ln w="254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8778" name="Line 10">
            <a:extLst>
              <a:ext uri="{FF2B5EF4-FFF2-40B4-BE49-F238E27FC236}">
                <a16:creationId xmlns:a16="http://schemas.microsoft.com/office/drawing/2014/main" id="{33EC6B8D-8356-4DF7-80E7-40171C209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8713" y="2932113"/>
            <a:ext cx="3368675" cy="0"/>
          </a:xfrm>
          <a:prstGeom prst="line">
            <a:avLst/>
          </a:prstGeom>
          <a:noFill/>
          <a:ln w="254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EF5F-31CE-4C6F-8BCD-167558F2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956D5-98AF-440E-ABF5-55C6C6F1A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0E956-3721-4D31-84B9-E859A0B94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CE58E5-E898-4EFC-B306-35A2D9DB29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35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A3B8C1-4EB5-4107-9FFE-92422C1EB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91325" y="736600"/>
            <a:ext cx="2162175" cy="5118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CD063-0244-45E2-9092-E9BB3984E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736600"/>
            <a:ext cx="6334125" cy="5118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F70BE-A788-4F9C-9E6B-72F4E07548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59FB54-57A2-41CF-B316-BED088C531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22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7B8C-E15E-4771-B308-89186832C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6E21D-3BAB-410F-92E2-4D78C3B9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D670-AE3F-423B-A3D6-E6D1400D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4AE2-ADA1-4C40-BF3A-C28E14C5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pic>
        <p:nvPicPr>
          <p:cNvPr id="4" name="Picture 2" descr="MNoP 1188x840">
            <a:extLst>
              <a:ext uri="{FF2B5EF4-FFF2-40B4-BE49-F238E27FC236}">
                <a16:creationId xmlns:a16="http://schemas.microsoft.com/office/drawing/2014/main" id="{A4319F96-362B-4F2C-B099-C1350246C7C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 b="11674"/>
          <a:stretch/>
        </p:blipFill>
        <p:spPr bwMode="auto">
          <a:xfrm>
            <a:off x="8193450" y="198048"/>
            <a:ext cx="1407750" cy="7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E174-E944-4181-ABEA-FBD58B5F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CFA55-E6B8-489E-9649-9AFBA4546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9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ADAE-173D-46CE-917A-BD97BFE4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D4FD-E7BF-4DB8-8298-B6373A745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063" y="1441450"/>
            <a:ext cx="4513262" cy="73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30B6D-F66B-4ED6-95D5-0EE0EC33C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25" y="1441450"/>
            <a:ext cx="4514850" cy="73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4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3482-16FA-4A31-A61D-CCAB92D7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7B280-0628-4C92-B869-4072F030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8E03C-7E7F-4846-A841-37E649FD6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893E6-5748-41BC-8BF5-388D20E8E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33974-3CEF-4A72-A15C-CEAF90265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D03E-44A4-4F66-998B-D6C464C5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3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2899-F8A7-438B-90AC-C9A56C31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D529-9BD4-460B-A413-08D0481A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1FD1C-705D-4D6B-BDED-894670055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2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3503-9299-44A3-AC98-E1BCE951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A5C6C-1C5B-477E-8C1F-787612D5A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pic>
        <p:nvPicPr>
          <p:cNvPr id="5" name="Picture 2" descr="MNoP 1188x840">
            <a:extLst>
              <a:ext uri="{FF2B5EF4-FFF2-40B4-BE49-F238E27FC236}">
                <a16:creationId xmlns:a16="http://schemas.microsoft.com/office/drawing/2014/main" id="{5D0B0F04-8C02-4C80-8A9F-B75E0B74602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 b="11674"/>
          <a:stretch/>
        </p:blipFill>
        <p:spPr bwMode="auto">
          <a:xfrm>
            <a:off x="8193450" y="163694"/>
            <a:ext cx="1407750" cy="7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D98AB-1D1E-4A3A-B6CC-AD985D5E1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597440"/>
            <a:ext cx="108520" cy="171660"/>
          </a:xfrm>
        </p:spPr>
        <p:txBody>
          <a:bodyPr/>
          <a:lstStyle>
            <a:lvl1pPr>
              <a:defRPr/>
            </a:lvl1pPr>
          </a:lstStyle>
          <a:p>
            <a:fld id="{A5560777-AF94-47C0-809A-EE8BA67F3645}" type="slidenum">
              <a:rPr lang="it-IT" altLang="it-IT" smtClean="0"/>
              <a:pPr/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6378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85CB-1B4F-46E4-90A5-77B67D85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2B0C8-E48D-402A-B389-78CF5D774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75971-8EDC-4FA9-82DB-7C45DB80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5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7EA0-8780-458C-B351-C900A6DA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65928-CFEA-4C00-9A2F-4320D0BBB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5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BA2C3-E9BC-46EA-9423-0D2B2E187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42175" y="736600"/>
            <a:ext cx="2311400" cy="1435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C6912-A9AF-48F8-B3D3-D9FAD2FF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736600"/>
            <a:ext cx="6784975" cy="1435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4116-C79F-42D4-862B-F12FCB44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09064-FB60-4C8C-9AFE-E57FA1F54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403D-6034-4AF1-BAE1-2093BB804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E34C01-5C1F-4DB1-A84C-EA540388BC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13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5F16-0305-4548-8974-5C605530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A43D-9367-4759-9A11-157684C23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588" y="1295400"/>
            <a:ext cx="4208462" cy="455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51B1-00D3-48E8-9146-C87C01243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3450" y="1295400"/>
            <a:ext cx="4210050" cy="455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BDC56-E0E5-4E2B-B365-1FDF7B2E6A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F1EB31-70B4-42D2-AE10-48415098F2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70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EB67-D63C-4746-8953-EE96870D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633F-60AE-41CD-8C4A-BCC9AECB3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D5DA9-0255-40C6-B45F-C931B5C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FF991-4F34-4357-87C3-296EBD831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26906-38D9-4764-ABFC-E19E208A5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23122-802F-4D05-87B1-192000B40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610CC2-8C4D-4E52-9ACF-107A79BD89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07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CA09-F236-44C0-A775-3BD7E85C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C8064-126D-4A29-9B31-06362C4F8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BB3D45-E78D-4B44-8804-AFE0FE577A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10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82ED5-F84E-4F0E-AEC5-DAEC3BCDE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5F6CA4-B97C-4CC0-A4E9-F74CB9E267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43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485D-5FC8-4D9A-AB60-4E1BE180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5980D-D885-455F-95E4-2E0EEAA2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A35F2-45F5-4ED3-BB5A-3ECDF5728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A9054-98BD-4EB5-A211-95EB6F1F5B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35B17D-F530-49C6-80B4-8BFE15511B2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85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D8D2-D957-4AB5-B42D-F033D75B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8F3F8-312E-40C5-9AE1-B303B14DE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45606-F729-48D9-88D1-E19AB67F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9A4AB-225B-4EA6-BE20-B8344597BC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AEFDD-5A63-4B18-9C70-F26071C6B1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39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>
            <a:extLst>
              <a:ext uri="{FF2B5EF4-FFF2-40B4-BE49-F238E27FC236}">
                <a16:creationId xmlns:a16="http://schemas.microsoft.com/office/drawing/2014/main" id="{846D27D2-E1E4-43FB-ADB3-847463BF24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00226" y="6597440"/>
            <a:ext cx="15709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762000">
              <a:defRPr sz="1000" b="0">
                <a:solidFill>
                  <a:srgbClr val="000000"/>
                </a:solidFill>
              </a:defRPr>
            </a:lvl1pPr>
          </a:lstStyle>
          <a:p>
            <a:fld id="{80A7F45A-1994-4450-B4A1-D5FDBFE1779B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1057" name="Rectangle 33">
            <a:extLst>
              <a:ext uri="{FF2B5EF4-FFF2-40B4-BE49-F238E27FC236}">
                <a16:creationId xmlns:a16="http://schemas.microsoft.com/office/drawing/2014/main" id="{84F4BF6D-A913-4C28-BF48-FB95D7AC9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36600"/>
            <a:ext cx="807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81" name="Rectangle 57">
            <a:extLst>
              <a:ext uri="{FF2B5EF4-FFF2-40B4-BE49-F238E27FC236}">
                <a16:creationId xmlns:a16="http://schemas.microsoft.com/office/drawing/2014/main" id="{D54482BC-AAFB-4DFD-AB27-DF4F121BB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1963"/>
            <a:ext cx="807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defTabSz="7620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br>
              <a:rPr lang="en-US" altLang="it-IT" sz="1800"/>
            </a:br>
            <a:endParaRPr lang="en-US" altLang="it-IT" sz="1800"/>
          </a:p>
        </p:txBody>
      </p:sp>
      <p:sp>
        <p:nvSpPr>
          <p:cNvPr id="1082" name="Line 58">
            <a:extLst>
              <a:ext uri="{FF2B5EF4-FFF2-40B4-BE49-F238E27FC236}">
                <a16:creationId xmlns:a16="http://schemas.microsoft.com/office/drawing/2014/main" id="{EF78C8BB-97C7-44CB-A0A4-3645289C3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036638"/>
            <a:ext cx="9336088" cy="0"/>
          </a:xfrm>
          <a:prstGeom prst="line">
            <a:avLst/>
          </a:prstGeom>
          <a:noFill/>
          <a:ln w="254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83" name="Line 59">
            <a:extLst>
              <a:ext uri="{FF2B5EF4-FFF2-40B4-BE49-F238E27FC236}">
                <a16:creationId xmlns:a16="http://schemas.microsoft.com/office/drawing/2014/main" id="{5D6FEDEF-DEA7-425D-B148-2112ABAEB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16688"/>
            <a:ext cx="9336088" cy="0"/>
          </a:xfrm>
          <a:prstGeom prst="line">
            <a:avLst/>
          </a:prstGeom>
          <a:noFill/>
          <a:ln w="254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89" name="Rectangle 65">
            <a:extLst>
              <a:ext uri="{FF2B5EF4-FFF2-40B4-BE49-F238E27FC236}">
                <a16:creationId xmlns:a16="http://schemas.microsoft.com/office/drawing/2014/main" id="{56F48B8D-F0BD-4C4B-8152-D98E046FC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95400"/>
            <a:ext cx="8570912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Testo Normale</a:t>
            </a:r>
          </a:p>
          <a:p>
            <a:pPr lvl="1"/>
            <a:r>
              <a:rPr lang="en-GB" altLang="it-IT"/>
              <a:t>Livello 2</a:t>
            </a:r>
          </a:p>
          <a:p>
            <a:pPr lvl="2"/>
            <a:r>
              <a:rPr lang="en-GB" altLang="it-IT"/>
              <a:t>Livello 3</a:t>
            </a:r>
          </a:p>
          <a:p>
            <a:pPr lvl="3"/>
            <a:r>
              <a:rPr lang="en-GB" altLang="it-IT"/>
              <a:t>Livello 4</a:t>
            </a:r>
          </a:p>
        </p:txBody>
      </p:sp>
      <p:sp>
        <p:nvSpPr>
          <p:cNvPr id="1098" name="Rectangle 74">
            <a:extLst>
              <a:ext uri="{FF2B5EF4-FFF2-40B4-BE49-F238E27FC236}">
                <a16:creationId xmlns:a16="http://schemas.microsoft.com/office/drawing/2014/main" id="{36084B8B-E7E0-404C-A7F9-A069AA4A6F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55063" y="17463"/>
            <a:ext cx="1128712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it-IT" sz="500" b="0">
                <a:latin typeface="Arial" panose="020B0604020202020204" pitchFamily="34" charset="0"/>
              </a:rPr>
              <a:t>P</a:t>
            </a:r>
            <a:fld id="{71685352-DF09-43D8-8A5A-23DBEC526F80}" type="slidenum">
              <a:rPr lang="it-IT" altLang="it-IT" sz="500" b="0">
                <a:latin typeface="Arial" panose="020B0604020202020204" pitchFamily="34" charset="0"/>
              </a:rPr>
              <a:pPr algn="r"/>
              <a:t>‹N›</a:t>
            </a:fld>
            <a:endParaRPr lang="it-IT" altLang="it-IT" sz="500" b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hf sldNum="0" hdr="0" ftr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anose="020B0604030504040204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anose="020B0604030504040204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anose="020B0604030504040204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anose="020B0604030504040204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anose="020B0604030504040204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anose="020B0604030504040204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anose="020B0604030504040204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10541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7780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10541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90500" algn="l" defTabSz="762000" rtl="0" eaLnBrk="0" fontAlgn="base" hangingPunct="0">
        <a:spcBef>
          <a:spcPct val="20000"/>
        </a:spcBef>
        <a:spcAft>
          <a:spcPct val="0"/>
        </a:spcAft>
        <a:buChar char="-"/>
        <a:tabLst>
          <a:tab pos="10541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100" indent="-101600" algn="l" defTabSz="762000" rtl="0" eaLnBrk="0" fontAlgn="base" hangingPunct="0">
        <a:spcBef>
          <a:spcPct val="20000"/>
        </a:spcBef>
        <a:spcAft>
          <a:spcPct val="0"/>
        </a:spcAft>
        <a:buSzPct val="80000"/>
        <a:buChar char="·"/>
        <a:tabLst>
          <a:tab pos="105410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tabLst>
          <a:tab pos="1054100" algn="l"/>
        </a:tabLst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>
            <a:extLst>
              <a:ext uri="{FF2B5EF4-FFF2-40B4-BE49-F238E27FC236}">
                <a16:creationId xmlns:a16="http://schemas.microsoft.com/office/drawing/2014/main" id="{F994BECE-EB6A-42DA-A8A5-C4518B808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620" y="6634164"/>
            <a:ext cx="1936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77305B3-7CDE-4746-8900-10A33D75BCD4}" type="slidenum">
              <a:rPr lang="it-IT" altLang="it-IT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‹N›</a:t>
            </a:fld>
            <a:endParaRPr lang="it-IT" altLang="it-IT" sz="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9939" name="Rectangle 3">
            <a:extLst>
              <a:ext uri="{FF2B5EF4-FFF2-40B4-BE49-F238E27FC236}">
                <a16:creationId xmlns:a16="http://schemas.microsoft.com/office/drawing/2014/main" id="{6C27ED24-1E72-4A06-8577-A2DFE561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3" y="17463"/>
            <a:ext cx="1128712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it-IT" sz="500" b="0">
                <a:latin typeface="Arial" panose="020B0604020202020204" pitchFamily="34" charset="0"/>
              </a:rPr>
              <a:t>P</a:t>
            </a:r>
            <a:fld id="{E55A9F24-41DC-463F-9C79-42FB7612CC07}" type="slidenum">
              <a:rPr lang="it-IT" altLang="it-IT" sz="500" b="0">
                <a:latin typeface="Arial" panose="020B0604020202020204" pitchFamily="34" charset="0"/>
              </a:rPr>
              <a:pPr algn="r"/>
              <a:t>‹N›</a:t>
            </a:fld>
            <a:endParaRPr lang="it-IT" altLang="it-IT" sz="500" b="0">
              <a:latin typeface="Arial" panose="020B0604020202020204" pitchFamily="34" charset="0"/>
            </a:endParaRPr>
          </a:p>
        </p:txBody>
      </p:sp>
      <p:sp>
        <p:nvSpPr>
          <p:cNvPr id="679940" name="Rectangle 4">
            <a:extLst>
              <a:ext uri="{FF2B5EF4-FFF2-40B4-BE49-F238E27FC236}">
                <a16:creationId xmlns:a16="http://schemas.microsoft.com/office/drawing/2014/main" id="{FBAA7F30-3768-486F-BF05-E08787271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441450"/>
            <a:ext cx="91805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 (Arial 18pt)</a:t>
            </a:r>
          </a:p>
          <a:p>
            <a:pPr lvl="1"/>
            <a:r>
              <a:rPr lang="en-GB" altLang="en-US"/>
              <a:t>dkdkd</a:t>
            </a:r>
          </a:p>
          <a:p>
            <a:pPr lvl="2"/>
            <a:r>
              <a:rPr lang="en-GB" altLang="en-US"/>
              <a:t>dkdkd</a:t>
            </a:r>
          </a:p>
          <a:p>
            <a:pPr lvl="0"/>
            <a:endParaRPr lang="en-GB" altLang="it-IT"/>
          </a:p>
        </p:txBody>
      </p:sp>
      <p:sp>
        <p:nvSpPr>
          <p:cNvPr id="679941" name="Rectangle 5">
            <a:extLst>
              <a:ext uri="{FF2B5EF4-FFF2-40B4-BE49-F238E27FC236}">
                <a16:creationId xmlns:a16="http://schemas.microsoft.com/office/drawing/2014/main" id="{B72E65E2-4CC8-4207-9129-BB7B417F1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36600"/>
            <a:ext cx="807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Fare clic per modificare stile</a:t>
            </a:r>
          </a:p>
        </p:txBody>
      </p:sp>
      <p:sp>
        <p:nvSpPr>
          <p:cNvPr id="679943" name="Line 7">
            <a:extLst>
              <a:ext uri="{FF2B5EF4-FFF2-40B4-BE49-F238E27FC236}">
                <a16:creationId xmlns:a16="http://schemas.microsoft.com/office/drawing/2014/main" id="{B80593F5-899F-4029-8E53-20F1B633E3B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36638"/>
            <a:ext cx="9336088" cy="0"/>
          </a:xfrm>
          <a:prstGeom prst="line">
            <a:avLst/>
          </a:prstGeom>
          <a:noFill/>
          <a:ln w="2540">
            <a:solidFill>
              <a:srgbClr val="B4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9944" name="Line 8">
            <a:extLst>
              <a:ext uri="{FF2B5EF4-FFF2-40B4-BE49-F238E27FC236}">
                <a16:creationId xmlns:a16="http://schemas.microsoft.com/office/drawing/2014/main" id="{F5B42473-1E9A-48B5-8132-ADAA4C85F90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08763"/>
            <a:ext cx="9412288" cy="0"/>
          </a:xfrm>
          <a:prstGeom prst="line">
            <a:avLst/>
          </a:prstGeom>
          <a:noFill/>
          <a:ln w="2540">
            <a:solidFill>
              <a:srgbClr val="B4B4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hf sldNum="0" hdr="0" ftr="0"/>
  <p:txStyles>
    <p:titleStyle>
      <a:lvl1pPr algn="l" defTabSz="762000" rtl="0" fontAlgn="base">
        <a:spcBef>
          <a:spcPct val="0"/>
        </a:spcBef>
        <a:spcAft>
          <a:spcPct val="0"/>
        </a:spcAft>
        <a:defRPr b="1" kern="1200">
          <a:solidFill>
            <a:srgbClr val="808080"/>
          </a:solidFill>
          <a:latin typeface="+mj-lt"/>
          <a:ea typeface="+mj-ea"/>
          <a:cs typeface="+mj-cs"/>
        </a:defRPr>
      </a:lvl1pPr>
      <a:lvl2pPr algn="l" defTabSz="762000" rtl="0" fontAlgn="base"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Verdana" panose="020B0604030504040204" pitchFamily="34" charset="0"/>
        </a:defRPr>
      </a:lvl2pPr>
      <a:lvl3pPr algn="l" defTabSz="762000" rtl="0" fontAlgn="base"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Verdana" panose="020B0604030504040204" pitchFamily="34" charset="0"/>
        </a:defRPr>
      </a:lvl3pPr>
      <a:lvl4pPr algn="l" defTabSz="762000" rtl="0" fontAlgn="base"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Verdana" panose="020B0604030504040204" pitchFamily="34" charset="0"/>
        </a:defRPr>
      </a:lvl4pPr>
      <a:lvl5pPr algn="l" defTabSz="762000" rtl="0" fontAlgn="base"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Verdana" panose="020B0604030504040204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Verdana" panose="020B0604030504040204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Verdana" panose="020B0604030504040204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Verdana" panose="020B0604030504040204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defRPr b="1">
          <a:solidFill>
            <a:srgbClr val="808080"/>
          </a:solidFill>
          <a:latin typeface="Verdana" panose="020B0604030504040204" pitchFamily="34" charset="0"/>
        </a:defRPr>
      </a:lvl9pPr>
    </p:titleStyle>
    <p:bodyStyle>
      <a:lvl1pPr marL="127000" indent="-127000" algn="l" rtl="0" fontAlgn="base">
        <a:spcBef>
          <a:spcPct val="0"/>
        </a:spcBef>
        <a:spcAft>
          <a:spcPct val="0"/>
        </a:spcAft>
        <a:buChar char="•"/>
        <a:defRPr kumimoji="1" sz="1200" kern="1200">
          <a:solidFill>
            <a:srgbClr val="000000"/>
          </a:solidFill>
          <a:latin typeface="+mn-lt"/>
          <a:ea typeface="+mn-ea"/>
          <a:cs typeface="+mn-cs"/>
        </a:defRPr>
      </a:lvl1pPr>
      <a:lvl2pPr marL="236538" indent="-10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kumimoji="1"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355600" indent="-109538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."/>
        <a:defRPr kumimoji="1"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762000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762000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eroby.blogspot.com/2014/10/passaggio-di-testimone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tosicuro.it/sicurezza-sul-lavoro-C-1/settori-C-4/associazioni-C-31/una-guida-per-la-sicurezza-nel-mondo-del-volontariato-AR-1700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visemiliaromagna.it/2016/04/19/volontariato-uno-sguardo-dinsieme-grafic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E%90%EC%9B%90-%EB%B4%89%EC%82%AC-%EC%86%90-%EB%8F%84%EC%9B%80-%EC%83%89%EC%83%81-%EC%9E%90%EC%84%A0-%EC%97%B0%EB%8C%80-%EB%8B%A4%EC%B1%84%EB%A1%9C%EC%9A%B4-%EA%B3%B5%EC%9C%A0-%EC%A7%80%EC%9B%90-205501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E%90%EC%9B%90-%EB%B4%89%EC%82%AC-%EC%86%90-%EB%8F%84%EC%9B%80-%EC%83%89%EC%83%81-%EC%9E%90%EC%84%A0-%EC%97%B0%EB%8C%80-%EB%8B%A4%EC%B1%84%EB%A1%9C%EC%9A%B4-%EA%B3%B5%EC%9C%A0-%EC%A7%80%EC%9B%90-205501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freepngimg.com/png/14923-non-profit-png-pic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www.picpedia.org/chalkboard/p/profit.html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biancolavoro.it/great-place-to-work-microsoft-ancora-in-testa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io.conmagazine.it/2017/06/01/le-mafie-restituiscono-il-maltolt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5A5CD-6360-499C-EBC2-A52D9FB3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353"/>
            <a:ext cx="8077200" cy="984885"/>
          </a:xfrm>
        </p:spPr>
        <p:txBody>
          <a:bodyPr/>
          <a:lstStyle/>
          <a:p>
            <a:r>
              <a:rPr lang="it-IT" sz="32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Federmanager e </a:t>
            </a:r>
            <a:r>
              <a:rPr lang="it-IT" sz="3200" b="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ManagerNoprofit</a:t>
            </a:r>
            <a:r>
              <a:rPr lang="it-IT" sz="32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«Trento Capitale Europea del Volontariato 2024»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1CA77D-5670-584A-7FDE-CF9490F4B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80" y="1124680"/>
            <a:ext cx="8430135" cy="532874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B0C8FC-4FD7-EBB3-B9E2-FE8343B77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9" y="1102128"/>
            <a:ext cx="8713211" cy="4415162"/>
          </a:xfrm>
          <a:prstGeom prst="rect">
            <a:avLst/>
          </a:prstGeom>
        </p:spPr>
      </p:pic>
      <p:pic>
        <p:nvPicPr>
          <p:cNvPr id="5" name="Picture 4" descr="Federmanager Trento - MNOP">
            <a:extLst>
              <a:ext uri="{FF2B5EF4-FFF2-40B4-BE49-F238E27FC236}">
                <a16:creationId xmlns:a16="http://schemas.microsoft.com/office/drawing/2014/main" id="{239CF137-FC13-F687-79C3-7F061CA7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71" y="5361319"/>
            <a:ext cx="2228186" cy="10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E5FDD47-7403-A8BD-0A06-DEF49E65DE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9" y="5270681"/>
            <a:ext cx="3041312" cy="12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AECFA-392C-9DC9-F7CD-D8938F3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60" y="-99490"/>
            <a:ext cx="7489040" cy="875249"/>
          </a:xfrm>
        </p:spPr>
        <p:txBody>
          <a:bodyPr>
            <a:noAutofit/>
          </a:bodyPr>
          <a:lstStyle/>
          <a:p>
            <a:pPr algn="l"/>
            <a:r>
              <a:rPr lang="it-IT" sz="28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contributo di Federmanager  al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AF4D-F14E-1834-99E3-FD218A66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90" y="1196690"/>
            <a:ext cx="9289290" cy="5040700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it-IT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Federmanager </a:t>
            </a:r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«porta in dote»  </a:t>
            </a:r>
          </a:p>
          <a:p>
            <a:pPr algn="just"/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team di Manager con esperienza manageriale diversificata e forte radicamento sul/sui territori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network di relazioni nel mondo industriale , in particolare con le associazioni (es. Confindustria, Enti locali </a:t>
            </a:r>
            <a:r>
              <a:rPr lang="it-IT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ecc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 il </a:t>
            </a:r>
            <a:r>
              <a:rPr lang="it-IT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Progetto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specifico Federmanager/</a:t>
            </a:r>
            <a:r>
              <a:rPr lang="it-IT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MNoP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vs Trento Capitale potrà:</a:t>
            </a:r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it-IT" sz="1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Promuovere  </a:t>
            </a:r>
            <a:r>
              <a:rPr lang="it-IT" sz="16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 progetto mediante i propri “ ambasciatori “tra le aziende associate e non associate a Federmanager , Confindustria di Trento e  potenzialmente interessate per dimensione , focus , imprenditore e Vision.</a:t>
            </a:r>
          </a:p>
          <a:p>
            <a:pPr algn="just"/>
            <a:endParaRPr lang="it-IT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Organizzare</a:t>
            </a:r>
            <a:r>
              <a:rPr lang="it-IT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incontri , seminari e workshop sul volontariato di impresa nonché  pubblicazione di articoli e post sui social ( in maniera speculare a </a:t>
            </a:r>
            <a:r>
              <a:rPr lang="it-IT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MNoP</a:t>
            </a:r>
            <a:r>
              <a:rPr lang="it-IT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it-IT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Fornire, </a:t>
            </a:r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MNoP</a:t>
            </a:r>
            <a:r>
              <a:rPr lang="it-IT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supporto alle aziende che vogliono avviare o potenziare programmi di volontariato di impresa</a:t>
            </a:r>
            <a:endParaRPr lang="it-IT" sz="1600" dirty="0">
              <a:latin typeface="+mj-lt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it-IT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it-IT" sz="1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1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estituire</a:t>
            </a:r>
            <a:r>
              <a:rPr lang="it-IT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alle comunità locali,</a:t>
            </a:r>
            <a:r>
              <a:rPr lang="it-IT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migliorando il benessere dei dipendenti e rafforzando il loro senso di appartenenza all'azienda.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calligrafia, testo, interno&#10;&#10;Descrizione generata automaticamente">
            <a:extLst>
              <a:ext uri="{FF2B5EF4-FFF2-40B4-BE49-F238E27FC236}">
                <a16:creationId xmlns:a16="http://schemas.microsoft.com/office/drawing/2014/main" id="{EA0D5195-D8B9-F4E4-FA20-99719519B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4360" y="1059023"/>
            <a:ext cx="9561640" cy="5394398"/>
          </a:xfrm>
        </p:spPr>
      </p:pic>
      <p:pic>
        <p:nvPicPr>
          <p:cNvPr id="5" name="Picture 4" descr="Federmanager Trento - MNOP">
            <a:extLst>
              <a:ext uri="{FF2B5EF4-FFF2-40B4-BE49-F238E27FC236}">
                <a16:creationId xmlns:a16="http://schemas.microsoft.com/office/drawing/2014/main" id="{75E836A4-B219-032F-4AE3-6A5BBB33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5" y="79797"/>
            <a:ext cx="2263750" cy="9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AECFA-392C-9DC9-F7CD-D8938F3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60" y="33401"/>
            <a:ext cx="7777080" cy="875249"/>
          </a:xfrm>
        </p:spPr>
        <p:txBody>
          <a:bodyPr>
            <a:normAutofit/>
          </a:bodyPr>
          <a:lstStyle/>
          <a:p>
            <a:pPr algn="l"/>
            <a:r>
              <a:rPr lang="it-IT" sz="3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VDI: il messaggio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AF4D-F14E-1834-99E3-FD218A66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70" y="1268700"/>
            <a:ext cx="9217280" cy="4752660"/>
          </a:xfrm>
        </p:spPr>
        <p:txBody>
          <a:bodyPr anchor="t">
            <a:normAutofit/>
          </a:bodyPr>
          <a:lstStyle/>
          <a:p>
            <a:endParaRPr lang="it-IT" sz="1800" dirty="0">
              <a:latin typeface="+mj-lt"/>
            </a:endParaRPr>
          </a:p>
          <a:p>
            <a:pPr algn="ctr"/>
            <a:r>
              <a:rPr lang="it-IT" sz="3200" i="1" u="none" strike="noStrike" dirty="0">
                <a:solidFill>
                  <a:schemeClr val="accent4"/>
                </a:solidFill>
                <a:effectLst/>
                <a:latin typeface="+mj-lt"/>
              </a:rPr>
              <a:t>Il Volontariato D’Impresa unisce il mondo del lavoro all'impegno sociale, permettendo alle aziende e ai dipendenti di fare la differenza nella comunità</a:t>
            </a:r>
            <a:r>
              <a:rPr lang="it-IT" sz="1800" i="1" u="none" strike="noStrike" dirty="0">
                <a:solidFill>
                  <a:schemeClr val="accent4"/>
                </a:solidFill>
                <a:effectLst/>
                <a:latin typeface="+mj-lt"/>
              </a:rPr>
              <a:t>.</a:t>
            </a:r>
            <a:endParaRPr lang="it-IT" sz="1800" i="1" dirty="0">
              <a:solidFill>
                <a:schemeClr val="accent4"/>
              </a:solidFill>
              <a:latin typeface="+mj-lt"/>
            </a:endParaRPr>
          </a:p>
          <a:p>
            <a:pPr algn="ctr"/>
            <a:r>
              <a:rPr lang="it-IT" sz="1800" dirty="0">
                <a:latin typeface="+mj-lt"/>
              </a:rPr>
              <a:t> </a:t>
            </a:r>
            <a:endParaRPr lang="it-IT" sz="2400" i="1" dirty="0">
              <a:effectLst/>
              <a:latin typeface="Helvetica" pitchFamily="2" charset="0"/>
            </a:endParaRPr>
          </a:p>
          <a:p>
            <a:endParaRPr lang="it-IT" sz="1138" dirty="0"/>
          </a:p>
          <a:p>
            <a:endParaRPr lang="it-IT" sz="1138" dirty="0"/>
          </a:p>
        </p:txBody>
      </p:sp>
      <p:pic>
        <p:nvPicPr>
          <p:cNvPr id="4" name="Immagine 3" descr="Immagine che contiene Elementi grafici, design, mano, illustrazione&#10;&#10;Descrizione generata automaticamente con attendibilità media">
            <a:extLst>
              <a:ext uri="{FF2B5EF4-FFF2-40B4-BE49-F238E27FC236}">
                <a16:creationId xmlns:a16="http://schemas.microsoft.com/office/drawing/2014/main" id="{1D4FBEBC-4C69-E358-AFDF-859166E41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370" y="3861060"/>
            <a:ext cx="9217280" cy="25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AECFA-392C-9DC9-F7CD-D8938F3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60" y="-171500"/>
            <a:ext cx="7777080" cy="875249"/>
          </a:xfrm>
        </p:spPr>
        <p:txBody>
          <a:bodyPr>
            <a:noAutofit/>
          </a:bodyPr>
          <a:lstStyle/>
          <a:p>
            <a:pPr algn="l"/>
            <a:r>
              <a:rPr lang="it-IT" sz="3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VDI : che cos’è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AF4D-F14E-1834-99E3-FD218A66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70" y="1268700"/>
            <a:ext cx="5328740" cy="4752660"/>
          </a:xfrm>
        </p:spPr>
        <p:txBody>
          <a:bodyPr anchor="t">
            <a:normAutofit/>
          </a:bodyPr>
          <a:lstStyle/>
          <a:p>
            <a:endParaRPr lang="it-IT" sz="1800" dirty="0">
              <a:latin typeface="+mj-lt"/>
            </a:endParaRPr>
          </a:p>
          <a:p>
            <a:endParaRPr lang="it-IT" sz="1800" dirty="0">
              <a:latin typeface="+mj-lt"/>
            </a:endParaRPr>
          </a:p>
          <a:p>
            <a:endParaRPr lang="it-IT" sz="1138" dirty="0"/>
          </a:p>
          <a:p>
            <a:endParaRPr lang="it-IT" sz="1138" dirty="0"/>
          </a:p>
        </p:txBody>
      </p:sp>
      <p:pic>
        <p:nvPicPr>
          <p:cNvPr id="6" name="Segnaposto contenuto 4" descr="Immagine che contiene testo, Carattere, schermata, poster&#10;&#10;Descrizione generata automaticamente">
            <a:extLst>
              <a:ext uri="{FF2B5EF4-FFF2-40B4-BE49-F238E27FC236}">
                <a16:creationId xmlns:a16="http://schemas.microsoft.com/office/drawing/2014/main" id="{58DE7214-CCF9-AF3C-FD81-45FA629DC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774" r="23076" b="1"/>
          <a:stretch/>
        </p:blipFill>
        <p:spPr>
          <a:xfrm>
            <a:off x="5526724" y="1052670"/>
            <a:ext cx="4379274" cy="54007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0670CC-CEF0-2773-4E38-6776BE4424B3}"/>
              </a:ext>
            </a:extLst>
          </p:cNvPr>
          <p:cNvSpPr txBox="1"/>
          <p:nvPr/>
        </p:nvSpPr>
        <p:spPr>
          <a:xfrm>
            <a:off x="488380" y="1556740"/>
            <a:ext cx="49663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Il volontariato d'impresa è un'attività in cui le aziende e i loro dipendenti dedicano «volontariamente» tempo e risorse per svolgere attività di beneficenza o servizio comunitario, contribuendo positivamente alla società e all'ambiente in cui operano.</a:t>
            </a:r>
          </a:p>
        </p:txBody>
      </p:sp>
    </p:spTree>
    <p:extLst>
      <p:ext uri="{BB962C8B-B14F-4D97-AF65-F5344CB8AC3E}">
        <p14:creationId xmlns:p14="http://schemas.microsoft.com/office/powerpoint/2010/main" val="29230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AECFA-392C-9DC9-F7CD-D8938F3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95" y="-38609"/>
            <a:ext cx="8569190" cy="875249"/>
          </a:xfrm>
        </p:spPr>
        <p:txBody>
          <a:bodyPr>
            <a:noAutofit/>
          </a:bodyPr>
          <a:lstStyle/>
          <a:p>
            <a:pPr algn="l"/>
            <a:r>
              <a:rPr lang="it-IT" sz="32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VDI: </a:t>
            </a:r>
            <a:r>
              <a:rPr lang="it-IT" sz="3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it-IT" sz="32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importante per le aziende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AF4D-F14E-1834-99E3-FD218A66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70" y="1412720"/>
            <a:ext cx="11881650" cy="8497180"/>
          </a:xfrm>
        </p:spPr>
        <p:txBody>
          <a:bodyPr anchor="t">
            <a:normAutofit/>
          </a:bodyPr>
          <a:lstStyle/>
          <a:p>
            <a:pPr marL="723900" lvl="1" indent="-342900"/>
            <a:endParaRPr lang="it-IT" sz="2000" dirty="0">
              <a:latin typeface="+mj-lt"/>
            </a:endParaRPr>
          </a:p>
          <a:p>
            <a:pPr lvl="1" indent="0">
              <a:buNone/>
            </a:pPr>
            <a:endParaRPr lang="it-IT" sz="2000" dirty="0">
              <a:latin typeface="+mj-lt"/>
            </a:endParaRPr>
          </a:p>
          <a:p>
            <a:pPr lvl="1" indent="0">
              <a:buNone/>
            </a:pPr>
            <a:endParaRPr lang="it-IT" sz="2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2F37CE-8F4F-2E55-4DFC-E60BC0E98A42}"/>
              </a:ext>
            </a:extLst>
          </p:cNvPr>
          <p:cNvSpPr txBox="1"/>
          <p:nvPr/>
        </p:nvSpPr>
        <p:spPr>
          <a:xfrm>
            <a:off x="272350" y="1268700"/>
            <a:ext cx="897113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Responsabilità sociale d'impresa (CSR):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Mostra un impegno a contribuire positivamente alla società, dimostrando un forte senso di responsabilità sociale, il che può aumentare la reputazione dell'azienda.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Coinvolgimento dei dipendenti: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Il volontariato d'impresa può migliorare il morale e l'orgoglio dei dipendenti, contribuendo a ridurre il turnover e ad attirare talenti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Sviluppo delle competenze: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 programmi di volontariato offrono opportunità per lo sviluppo delle competenze, migliorando le abilità dei dipendenti in aree come il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teamwork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la leadership e la comunicazione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Miglioramento del coinvolgimento dei clienti: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Mostrare un forte impegno sociale può influenzare positivamente le decisioni d'acquisto dei clienti, aumentando la fedeltà del cliente e l'immagine dell'azienda.</a:t>
            </a:r>
          </a:p>
        </p:txBody>
      </p:sp>
      <p:pic>
        <p:nvPicPr>
          <p:cNvPr id="11" name="Immagine 10" descr="Immagine che contiene Elementi grafici, design&#10;&#10;Descrizione generata automaticamente">
            <a:extLst>
              <a:ext uri="{FF2B5EF4-FFF2-40B4-BE49-F238E27FC236}">
                <a16:creationId xmlns:a16="http://schemas.microsoft.com/office/drawing/2014/main" id="{ED2D38D5-444A-3C3F-CC44-8DD7F46B5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520" y="5085230"/>
            <a:ext cx="9115150" cy="13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AECFA-392C-9DC9-F7CD-D8938F3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95" y="-99490"/>
            <a:ext cx="8569190" cy="875249"/>
          </a:xfrm>
        </p:spPr>
        <p:txBody>
          <a:bodyPr>
            <a:noAutofit/>
          </a:bodyPr>
          <a:lstStyle/>
          <a:p>
            <a:pPr algn="l"/>
            <a:r>
              <a:rPr lang="it-IT" sz="3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VDI: perché è importante per le aziende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AF4D-F14E-1834-99E3-FD218A66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70" y="1412720"/>
            <a:ext cx="11881650" cy="8497180"/>
          </a:xfrm>
        </p:spPr>
        <p:txBody>
          <a:bodyPr anchor="t">
            <a:normAutofit/>
          </a:bodyPr>
          <a:lstStyle/>
          <a:p>
            <a:pPr marL="723900" lvl="1" indent="-342900"/>
            <a:endParaRPr lang="it-IT" sz="2000" dirty="0">
              <a:latin typeface="+mj-lt"/>
            </a:endParaRPr>
          </a:p>
          <a:p>
            <a:pPr lvl="1" indent="0">
              <a:buNone/>
            </a:pPr>
            <a:endParaRPr lang="it-IT" sz="2000" dirty="0">
              <a:latin typeface="+mj-lt"/>
            </a:endParaRPr>
          </a:p>
          <a:p>
            <a:pPr lvl="1" indent="0">
              <a:buNone/>
            </a:pPr>
            <a:endParaRPr lang="it-IT" sz="2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2F37CE-8F4F-2E55-4DFC-E60BC0E98A42}"/>
              </a:ext>
            </a:extLst>
          </p:cNvPr>
          <p:cNvSpPr txBox="1"/>
          <p:nvPr/>
        </p:nvSpPr>
        <p:spPr>
          <a:xfrm>
            <a:off x="272350" y="1268700"/>
            <a:ext cx="897113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Vantaggi fiscali e normativi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il volontariato d'impresa può offrire benefici fiscali o essere «obbligatorio» per conformarsi alle normative sulla responsabilità sociale.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Accesso a nuovi mercati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Dimostrando una coscienza sociale, le aziende possono accedere a nuovi mercati o partnership commerciali che valorizzano l'impegno sociale.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Riduzione dell'impatto ambientale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Le iniziative di volontariato possono contribuire a ridurre l'impatto ambientale dell'azienda, promuovendo la sostenibilità.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Immagine 3" descr="Immagine che contiene Elementi grafici, design&#10;&#10;Descrizione generata automaticamente">
            <a:extLst>
              <a:ext uri="{FF2B5EF4-FFF2-40B4-BE49-F238E27FC236}">
                <a16:creationId xmlns:a16="http://schemas.microsoft.com/office/drawing/2014/main" id="{933C1B13-B97D-D8FC-400E-F3989474A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370" y="4725180"/>
            <a:ext cx="9361300" cy="17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0BCF4-A6D8-BF24-C973-D0C7882E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70" y="271015"/>
            <a:ext cx="8077200" cy="553998"/>
          </a:xfrm>
        </p:spPr>
        <p:txBody>
          <a:bodyPr/>
          <a:lstStyle/>
          <a:p>
            <a:r>
              <a:rPr lang="it-IT" sz="3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VDI: gli attori del progetto comune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3819788D-0F79-8604-763C-DA64032106F3}"/>
              </a:ext>
            </a:extLst>
          </p:cNvPr>
          <p:cNvCxnSpPr/>
          <p:nvPr/>
        </p:nvCxnSpPr>
        <p:spPr bwMode="auto">
          <a:xfrm>
            <a:off x="4448930" y="1340710"/>
            <a:ext cx="0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92866BCB-EBBD-52F3-09A1-0085BA93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8389" y="3068594"/>
            <a:ext cx="1535790" cy="1535790"/>
          </a:xfrm>
          <a:prstGeom prst="rect">
            <a:avLst/>
          </a:prstGeom>
        </p:spPr>
      </p:pic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A61BAC5B-A68F-4AF2-E576-C60BC1EAD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936245"/>
              </p:ext>
            </p:extLst>
          </p:nvPr>
        </p:nvGraphicFramePr>
        <p:xfrm>
          <a:off x="1905000" y="1692407"/>
          <a:ext cx="6505136" cy="379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Ovale 19">
            <a:extLst>
              <a:ext uri="{FF2B5EF4-FFF2-40B4-BE49-F238E27FC236}">
                <a16:creationId xmlns:a16="http://schemas.microsoft.com/office/drawing/2014/main" id="{D8D0B7D4-D79F-1AC9-A042-A69330EDF78E}"/>
              </a:ext>
            </a:extLst>
          </p:cNvPr>
          <p:cNvSpPr/>
          <p:nvPr/>
        </p:nvSpPr>
        <p:spPr bwMode="auto">
          <a:xfrm rot="1273725">
            <a:off x="3278186" y="1552226"/>
            <a:ext cx="6550979" cy="3658120"/>
          </a:xfrm>
          <a:prstGeom prst="ellipse">
            <a:avLst/>
          </a:prstGeom>
          <a:solidFill>
            <a:schemeClr val="accent2">
              <a:alpha val="19000"/>
            </a:scheme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B1C2908-1181-A4A8-197D-A765A7C10225}"/>
              </a:ext>
            </a:extLst>
          </p:cNvPr>
          <p:cNvSpPr/>
          <p:nvPr/>
        </p:nvSpPr>
        <p:spPr bwMode="auto">
          <a:xfrm rot="20069672">
            <a:off x="37236" y="1746370"/>
            <a:ext cx="6745254" cy="3569848"/>
          </a:xfrm>
          <a:prstGeom prst="ellipse">
            <a:avLst/>
          </a:prstGeom>
          <a:solidFill>
            <a:schemeClr val="accent2">
              <a:alpha val="19000"/>
            </a:scheme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 descr="Immagine che contiene calligrafia, forniture per ufficio, penna, Strumento per ufficio&#10;&#10;Descrizione generata automaticamente">
            <a:extLst>
              <a:ext uri="{FF2B5EF4-FFF2-40B4-BE49-F238E27FC236}">
                <a16:creationId xmlns:a16="http://schemas.microsoft.com/office/drawing/2014/main" id="{0C3BAD73-D791-5D62-2021-A75F9408A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05840" y="3429000"/>
            <a:ext cx="1130234" cy="7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AECFA-392C-9DC9-F7CD-D8938F3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80" y="-27480"/>
            <a:ext cx="7489040" cy="875249"/>
          </a:xfrm>
        </p:spPr>
        <p:txBody>
          <a:bodyPr>
            <a:normAutofit/>
          </a:bodyPr>
          <a:lstStyle/>
          <a:p>
            <a:r>
              <a:rPr lang="it-IT" sz="36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Dipendenti Aziende Profit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AF4D-F14E-1834-99E3-FD218A66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90" y="1268700"/>
            <a:ext cx="4464620" cy="4752660"/>
          </a:xfrm>
        </p:spPr>
        <p:txBody>
          <a:bodyPr anchor="t">
            <a:normAutofit/>
          </a:bodyPr>
          <a:lstStyle/>
          <a:p>
            <a:pPr lvl="0"/>
            <a:r>
              <a:rPr lang="it-IT" sz="19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Sono la </a:t>
            </a: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componente fondamentale </a:t>
            </a:r>
            <a:r>
              <a:rPr lang="it-IT" sz="19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progetto e gli attori protagonisti.</a:t>
            </a:r>
          </a:p>
          <a:p>
            <a:pPr lvl="0"/>
            <a:endParaRPr lang="it-IT" sz="19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it-IT" sz="19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Cosa offrono: </a:t>
            </a:r>
          </a:p>
          <a:p>
            <a:pPr lvl="0"/>
            <a:endParaRPr lang="it-IT" sz="19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Tempo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Competenze professionali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Networking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Risorse finanziarie </a:t>
            </a:r>
            <a:endParaRPr lang="it-IT" sz="19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Esperienza nella </a:t>
            </a:r>
          </a:p>
          <a:p>
            <a:pPr marL="838200" lvl="1" indent="-457200">
              <a:buFont typeface="Arial" panose="020B0604020202020204" pitchFamily="34" charset="0"/>
              <a:buChar char="•"/>
            </a:pPr>
            <a:r>
              <a:rPr lang="it-IT" sz="19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Gestione dei conflitti</a:t>
            </a:r>
          </a:p>
          <a:p>
            <a:pPr marL="838200" lvl="1" indent="-457200">
              <a:buFont typeface="Arial" panose="020B0604020202020204" pitchFamily="34" charset="0"/>
              <a:buChar char="•"/>
            </a:pPr>
            <a:r>
              <a:rPr lang="it-IT" sz="19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Gestione del tempo</a:t>
            </a:r>
          </a:p>
          <a:p>
            <a:pPr marL="838200" lvl="1" indent="-457200">
              <a:buFont typeface="Arial" panose="020B0604020202020204" pitchFamily="34" charset="0"/>
              <a:buChar char="•"/>
            </a:pPr>
            <a:r>
              <a:rPr lang="it-IT" sz="19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Comunicazione efficace</a:t>
            </a:r>
          </a:p>
          <a:p>
            <a:pPr lvl="0"/>
            <a:endParaRPr lang="it-IT" sz="19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it-IT" sz="2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it-IT" sz="2800" dirty="0">
              <a:solidFill>
                <a:prstClr val="black"/>
              </a:solidFill>
              <a:latin typeface="Calibri"/>
            </a:endParaRPr>
          </a:p>
          <a:p>
            <a:endParaRPr lang="it-IT" sz="1138" dirty="0"/>
          </a:p>
        </p:txBody>
      </p:sp>
      <p:pic>
        <p:nvPicPr>
          <p:cNvPr id="6" name="Immagine 5" descr="Immagine che contiene sorriso, vestiti, abito, persona&#10;&#10;Descrizione generata automaticamente">
            <a:extLst>
              <a:ext uri="{FF2B5EF4-FFF2-40B4-BE49-F238E27FC236}">
                <a16:creationId xmlns:a16="http://schemas.microsoft.com/office/drawing/2014/main" id="{E7C592E1-12D0-BCA1-92F8-4AECE0EFF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45110" y="1916790"/>
            <a:ext cx="3960550" cy="25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AECFA-392C-9DC9-F7CD-D8938F3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80" y="-27480"/>
            <a:ext cx="7489040" cy="875249"/>
          </a:xfrm>
        </p:spPr>
        <p:txBody>
          <a:bodyPr>
            <a:normAutofit/>
          </a:bodyPr>
          <a:lstStyle/>
          <a:p>
            <a:r>
              <a:rPr lang="it-IT" sz="28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Volontari degli ETS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AF4D-F14E-1834-99E3-FD218A66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90" y="1268700"/>
            <a:ext cx="4464620" cy="4752660"/>
          </a:xfrm>
        </p:spPr>
        <p:txBody>
          <a:bodyPr anchor="t">
            <a:normAutofit/>
          </a:bodyPr>
          <a:lstStyle/>
          <a:p>
            <a:pPr lvl="0"/>
            <a:r>
              <a:rPr lang="it-IT" sz="19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Sono gli interlocutori ed i coprotagonisti del progetto.</a:t>
            </a:r>
          </a:p>
          <a:p>
            <a:pPr lvl="0"/>
            <a:endParaRPr lang="it-IT" sz="19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it-IT" sz="19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Cosa offrono: </a:t>
            </a:r>
          </a:p>
          <a:p>
            <a:pPr lvl="0"/>
            <a:endParaRPr lang="it-IT" sz="19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Motivazione al «cambiamento»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Lavori di gruppo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«Esperienza» di comunicazione in contesti sfidanti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19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Gestione dei conflitti</a:t>
            </a:r>
            <a:endParaRPr lang="it-IT" sz="19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it-IT" sz="2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it-IT" sz="2800" dirty="0">
              <a:solidFill>
                <a:prstClr val="black"/>
              </a:solidFill>
              <a:latin typeface="Calibri"/>
            </a:endParaRPr>
          </a:p>
          <a:p>
            <a:endParaRPr lang="it-IT" sz="1138" dirty="0"/>
          </a:p>
        </p:txBody>
      </p:sp>
      <p:pic>
        <p:nvPicPr>
          <p:cNvPr id="9" name="Immagine 8" descr="Immagine che contiene aria aperta, cielo, erba, pianta&#10;&#10;Descrizione generata automaticamente">
            <a:extLst>
              <a:ext uri="{FF2B5EF4-FFF2-40B4-BE49-F238E27FC236}">
                <a16:creationId xmlns:a16="http://schemas.microsoft.com/office/drawing/2014/main" id="{1EE8A2B5-C841-8C7D-A95F-1FE6F2B76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39450" y="1939300"/>
            <a:ext cx="4094200" cy="27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AECFA-392C-9DC9-F7CD-D8938F3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60" y="33401"/>
            <a:ext cx="7489040" cy="875249"/>
          </a:xfrm>
        </p:spPr>
        <p:txBody>
          <a:bodyPr>
            <a:noAutofit/>
          </a:bodyPr>
          <a:lstStyle/>
          <a:p>
            <a:pPr algn="l"/>
            <a:r>
              <a:rPr lang="it-IT" sz="28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contributo di </a:t>
            </a:r>
            <a:r>
              <a:rPr lang="it-IT" sz="2800" b="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MNoP</a:t>
            </a:r>
            <a:r>
              <a:rPr lang="it-IT" sz="2800" b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4AF4D-F14E-1834-99E3-FD218A66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90" y="1196690"/>
            <a:ext cx="9289290" cy="5040700"/>
          </a:xfrm>
        </p:spPr>
        <p:txBody>
          <a:bodyPr anchor="t">
            <a:normAutofit fontScale="85000" lnSpcReduction="10000"/>
          </a:bodyPr>
          <a:lstStyle/>
          <a:p>
            <a:pPr algn="just"/>
            <a:r>
              <a:rPr lang="it-IT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MNoP</a:t>
            </a:r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«porta in dote»  </a:t>
            </a:r>
          </a:p>
          <a:p>
            <a:pPr algn="just"/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team di Manager che abbinano all’ esperienza manageriale una conoscenza pratica del mondo  No Profit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portafoglio» di Associazioni che potrebbero essere interessate ad accogliere il VDI 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rapporto fidelizzato con C.S.V. Centro servizi Volontariato di Trento</a:t>
            </a:r>
          </a:p>
          <a:p>
            <a:pPr marL="514350" indent="-514350"/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 il </a:t>
            </a:r>
            <a:r>
              <a:rPr lang="it-IT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Progetto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specifico Federmanager/</a:t>
            </a:r>
            <a:r>
              <a:rPr lang="it-IT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MNoP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vs Trento Capitale potrà:</a:t>
            </a:r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it-IT" sz="1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Garantire </a:t>
            </a:r>
            <a:r>
              <a:rPr lang="it-IT" sz="1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onsulenza e formazione specifica ai volontari dei due gruppi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per metterli in </a:t>
            </a:r>
            <a:r>
              <a:rPr lang="it-IT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grado di diventare “ambasciatori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it-IT" sz="18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dei contenuti verso le “aziende” profit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it-IT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Contribuire 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diffondere la conoscenza di questo strumento promuovendone la crescita, sensibilizzandole sull'importanza del volontariato di impresa e sui benefici che può portare alle aziende medesime  ed al terzo settore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romuovere 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 progetto</a:t>
            </a:r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negli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enti con cui sino ad oggi ha collaborato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ed idonei per 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dimensione e focus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nonché verso il CSV , Centro Servizi Volontariato di Trento .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it-IT" sz="1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Organizzare 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ncontri , seminari e workshop sul volontariato di impresa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Comunicare</a:t>
            </a:r>
            <a:r>
              <a:rPr lang="it-IT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pubblicando  articoli, post sui social media e partecipando ad eventi specifici</a:t>
            </a:r>
          </a:p>
          <a:p>
            <a:endParaRPr lang="it-IT" sz="1138" dirty="0"/>
          </a:p>
        </p:txBody>
      </p:sp>
    </p:spTree>
    <p:extLst>
      <p:ext uri="{BB962C8B-B14F-4D97-AF65-F5344CB8AC3E}">
        <p14:creationId xmlns:p14="http://schemas.microsoft.com/office/powerpoint/2010/main" val="9629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VT_presentazione_orizz">
  <a:themeElements>
    <a:clrScheme name="VT_presentazione_orizz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E2F0F6"/>
      </a:accent2>
      <a:accent3>
        <a:srgbClr val="FFFFFF"/>
      </a:accent3>
      <a:accent4>
        <a:srgbClr val="000000"/>
      </a:accent4>
      <a:accent5>
        <a:srgbClr val="FFFFFF"/>
      </a:accent5>
      <a:accent6>
        <a:srgbClr val="CDD9DF"/>
      </a:accent6>
      <a:hlink>
        <a:srgbClr val="3E628A"/>
      </a:hlink>
      <a:folHlink>
        <a:srgbClr val="969696"/>
      </a:folHlink>
    </a:clrScheme>
    <a:fontScheme name="VT_presentazione_orizz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T_presentazione_orizz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E2F0F6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DD9DF"/>
        </a:accent6>
        <a:hlink>
          <a:srgbClr val="3E628A"/>
        </a:hlink>
        <a:folHlink>
          <a:srgbClr val="FFC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presentazione_ori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E2F0F6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DD9DF"/>
        </a:accent6>
        <a:hlink>
          <a:srgbClr val="3E628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mat VT">
  <a:themeElements>
    <a:clrScheme name="Format VT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3D1"/>
      </a:accent1>
      <a:accent2>
        <a:srgbClr val="3E628A"/>
      </a:accent2>
      <a:accent3>
        <a:srgbClr val="FFFFFF"/>
      </a:accent3>
      <a:accent4>
        <a:srgbClr val="000000"/>
      </a:accent4>
      <a:accent5>
        <a:srgbClr val="C9D6E5"/>
      </a:accent5>
      <a:accent6>
        <a:srgbClr val="37587D"/>
      </a:accent6>
      <a:hlink>
        <a:srgbClr val="28405A"/>
      </a:hlink>
      <a:folHlink>
        <a:srgbClr val="E2F0F6"/>
      </a:folHlink>
    </a:clrScheme>
    <a:fontScheme name="Format V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ormat V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V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VT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 VT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VT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VT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VT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VT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VT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B9"/>
        </a:accent6>
        <a:hlink>
          <a:srgbClr val="02517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V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B3D1"/>
        </a:accent1>
        <a:accent2>
          <a:srgbClr val="3E628A"/>
        </a:accent2>
        <a:accent3>
          <a:srgbClr val="FFFFFF"/>
        </a:accent3>
        <a:accent4>
          <a:srgbClr val="000000"/>
        </a:accent4>
        <a:accent5>
          <a:srgbClr val="C9D6E5"/>
        </a:accent5>
        <a:accent6>
          <a:srgbClr val="37587D"/>
        </a:accent6>
        <a:hlink>
          <a:srgbClr val="28405A"/>
        </a:hlink>
        <a:folHlink>
          <a:srgbClr val="E2F0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25628</TotalTime>
  <Words>708</Words>
  <Application>Microsoft Office PowerPoint</Application>
  <PresentationFormat>A4 (21x29,7 cm)</PresentationFormat>
  <Paragraphs>92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</vt:lpstr>
      <vt:lpstr>Times New Roman</vt:lpstr>
      <vt:lpstr>Verdana</vt:lpstr>
      <vt:lpstr>Wingdings</vt:lpstr>
      <vt:lpstr>VT_presentazione_orizz</vt:lpstr>
      <vt:lpstr>Format VT</vt:lpstr>
      <vt:lpstr>Federmanager e ManagerNoprofit per «Trento Capitale Europea del Volontariato 2024»</vt:lpstr>
      <vt:lpstr>VDI: il messaggio</vt:lpstr>
      <vt:lpstr>VDI : che cos’è</vt:lpstr>
      <vt:lpstr>VDI: perché è importante per le aziende</vt:lpstr>
      <vt:lpstr>VDI: perché è importante per le aziende </vt:lpstr>
      <vt:lpstr>VDI: gli attori del progetto comune</vt:lpstr>
      <vt:lpstr>Dipendenti Aziende Profit</vt:lpstr>
      <vt:lpstr>Volontari degli ETS</vt:lpstr>
      <vt:lpstr>Il contributo di MNoP  al progetto</vt:lpstr>
      <vt:lpstr>Il contributo di Federmanager  al progetto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MNOP presentazione</dc:title>
  <dc:subject/>
  <dc:creator>EM</dc:creator>
  <dc:description/>
  <cp:lastModifiedBy>luigi tomassini</cp:lastModifiedBy>
  <cp:revision>290</cp:revision>
  <dcterms:created xsi:type="dcterms:W3CDTF">2021-10-28T08:51:59Z</dcterms:created>
  <dcterms:modified xsi:type="dcterms:W3CDTF">2023-10-20T11:23:35Z</dcterms:modified>
</cp:coreProperties>
</file>